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9" r:id="rId3"/>
    <p:sldId id="259" r:id="rId4"/>
    <p:sldId id="258" r:id="rId5"/>
    <p:sldId id="280" r:id="rId6"/>
    <p:sldId id="281" r:id="rId7"/>
    <p:sldId id="266" r:id="rId8"/>
    <p:sldId id="260" r:id="rId9"/>
    <p:sldId id="272" r:id="rId10"/>
    <p:sldId id="273" r:id="rId11"/>
    <p:sldId id="271" r:id="rId12"/>
    <p:sldId id="270" r:id="rId13"/>
    <p:sldId id="274" r:id="rId14"/>
    <p:sldId id="277" r:id="rId15"/>
    <p:sldId id="278" r:id="rId16"/>
    <p:sldId id="279" r:id="rId17"/>
    <p:sldId id="25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82" autoAdjust="0"/>
  </p:normalViewPr>
  <p:slideViewPr>
    <p:cSldViewPr snapToGrid="0" snapToObjects="1">
      <p:cViewPr>
        <p:scale>
          <a:sx n="100" d="100"/>
          <a:sy n="100" d="100"/>
        </p:scale>
        <p:origin x="-1888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9DBEA-8015-2E44-B0CF-FD4864A52EF4}" type="datetimeFigureOut">
              <a:rPr lang="en-US" smtClean="0"/>
              <a:t>1/16/14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034C7-6A9C-AD4D-A81D-DF0AC81E8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40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4435E-7CD8-1746-8E96-C65CC185F9EC}" type="datetimeFigureOut">
              <a:rPr lang="en-US" smtClean="0"/>
              <a:t>1/16/14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BC26C-2003-E74E-A156-3901AF8ED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49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Perched water bodies are formed by water infiltrating from canyon alluvium into underlying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volcanics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it reaches an impermeable layer that prevents further downward movement….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main aquifer is isolated from alluvial water and perched water by about 110 to 190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(350 to 620 ft) 10 of dry tuff and volcanic sediments. Thus there is no hydrologic connection or potential for recharge to the main aquifer from alluvial or perched water.</a:t>
            </a:r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BC26C-2003-E74E-A156-3901AF8EDBA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Perched water bodies are formed by water infiltrating from canyon alluvium into underlying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volcanics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it reaches an impermeable layer that prevents further downward movement….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main aquifer is isolated from alluvial water and perched water by about 110 to 190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(350 to 620 ft) 10 of dry tuff and volcanic sediments. Thus there is no hydrologic connection or potential for recharge to the main aquifer from alluvial or perched water.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BC26C-2003-E74E-A156-3901AF8EDBAE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chart does not have all</a:t>
            </a:r>
            <a:r>
              <a:rPr lang="en-US" baseline="0" dirty="0" smtClean="0"/>
              <a:t> the pits (missing 38 and 39), or any trenches or shafts.</a:t>
            </a:r>
          </a:p>
          <a:p>
            <a:r>
              <a:rPr lang="en-US" baseline="0" dirty="0" smtClean="0"/>
              <a:t>All the backfill is considered reusable.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1,491,253 cubic yard = 1,140,144.7 cubic meter.</a:t>
            </a:r>
          </a:p>
          <a:p>
            <a:r>
              <a:rPr lang="en-US" dirty="0" smtClean="0"/>
              <a:t>898,924 cubic yard = 687,276.7 cubic meter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BC26C-2003-E74E-A156-3901AF8EDBA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ChemCam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(pictured in the illustration) is mounted on the rover's mast and uses extremely powerful pulses of laser light to vaporize pinhead-sized areas of the Martian surface from as far away as 23 feet. The tiny flashes created by these pulses will be analyzed by a spectrometer to provide scientists with crucial information about the composition of Mars surface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materialsCheMin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uses X-ray diffraction to determine the composition of samples that are collected and dropped into a funnel on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roverVaporizing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Martian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rockOne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instrument, known as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ChemCam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is mounted on the rover’s mast and will use extremely powerful pulses of laser light to vaporize pinhead-sized areas of the Martian surface from as far away as 23 feet. The tiny flashes created by these pulses will be analyzed by a spectrometer to provide scientists with crucial information about the composition of Mars rocks.2:12ChemCam rock laser for Mars Science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Laboratory“ChemCam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designed to look for lighter elements such as carbon, nitrogen, and oxygen, all of which are crucial for life,” said Roger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Wiens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principal investigator of the MSL mission’s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ChemCam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team. “The system can provide immediate, unambiguous detection of water from frost or other sources on the surface, as well as carbon—a basic building block of life as well as a possible byproduct of life. This makes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ChemCam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vital component of Curiosity’s mission.” Another instrument,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CheMin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will use X-ray diffraction to determine the composition of samples that are collected and dropped into a funnel on the rover.</a:t>
            </a:r>
          </a:p>
          <a:p>
            <a:r>
              <a:rPr lang="en-US" dirty="0" err="1" smtClean="0"/>
              <a:t>http://www.lanl.gov/science-innovation/science-features/mars-rover-powered-lanl-technology.php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BC26C-2003-E74E-A156-3901AF8EDBAE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CF55-A1B7-9746-9506-C8EE60DA1AA6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D4FF-0440-464A-A914-2213F6F72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CF55-A1B7-9746-9506-C8EE60DA1AA6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D4FF-0440-464A-A914-2213F6F72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CF55-A1B7-9746-9506-C8EE60DA1AA6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D4FF-0440-464A-A914-2213F6F72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CF55-A1B7-9746-9506-C8EE60DA1AA6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D4FF-0440-464A-A914-2213F6F72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CF55-A1B7-9746-9506-C8EE60DA1AA6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D4FF-0440-464A-A914-2213F6F72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CF55-A1B7-9746-9506-C8EE60DA1AA6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D4FF-0440-464A-A914-2213F6F72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CF55-A1B7-9746-9506-C8EE60DA1AA6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D4FF-0440-464A-A914-2213F6F72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CF55-A1B7-9746-9506-C8EE60DA1AA6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D4FF-0440-464A-A914-2213F6F72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CF55-A1B7-9746-9506-C8EE60DA1AA6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D4FF-0440-464A-A914-2213F6F72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CF55-A1B7-9746-9506-C8EE60DA1AA6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D4FF-0440-464A-A914-2213F6F72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CF55-A1B7-9746-9506-C8EE60DA1AA6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D4FF-0440-464A-A914-2213F6F72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3CF55-A1B7-9746-9506-C8EE60DA1AA6}" type="datetimeFigureOut">
              <a:rPr lang="en-US" smtClean="0"/>
              <a:pPr/>
              <a:t>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AD4FF-0440-464A-A914-2213F6F72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658100" cy="3067051"/>
          </a:xfrm>
        </p:spPr>
        <p:txBody>
          <a:bodyPr>
            <a:normAutofit/>
          </a:bodyPr>
          <a:lstStyle/>
          <a:p>
            <a:r>
              <a:rPr lang="en-US" sz="4900" b="1" dirty="0" smtClean="0"/>
              <a:t>Area G Cleanup</a:t>
            </a:r>
            <a:br>
              <a:rPr lang="en-US" sz="4900" b="1" dirty="0" smtClean="0"/>
            </a:br>
            <a:r>
              <a:rPr lang="en-US" sz="3600" dirty="0" smtClean="0"/>
              <a:t>Presentation to the </a:t>
            </a:r>
            <a:br>
              <a:rPr lang="en-US" sz="3600" dirty="0" smtClean="0"/>
            </a:br>
            <a:r>
              <a:rPr lang="en-US" sz="3600" dirty="0" smtClean="0"/>
              <a:t>Regional Coalition of LANL Communities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1"/>
            <a:ext cx="6578600" cy="2851149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dirty="0" smtClean="0"/>
              <a:t>Jay Coghlan</a:t>
            </a:r>
          </a:p>
          <a:p>
            <a:r>
              <a:rPr lang="en-US" sz="4000" b="1" dirty="0" smtClean="0"/>
              <a:t>Nuclear Watch New Mexico</a:t>
            </a:r>
          </a:p>
          <a:p>
            <a:r>
              <a:rPr lang="en-US" sz="4000" b="1" dirty="0" smtClean="0"/>
              <a:t>January 17, 2014</a:t>
            </a:r>
          </a:p>
          <a:p>
            <a:endParaRPr lang="en-US" b="1" dirty="0" smtClean="0"/>
          </a:p>
          <a:p>
            <a:r>
              <a:rPr lang="en-US" sz="2900" b="1" i="1" dirty="0" smtClean="0"/>
              <a:t>903 W. Alameda #325, Santa Fe, NM 87501 • 505.989.7342</a:t>
            </a:r>
            <a:endParaRPr lang="en-US" sz="2900" b="1" dirty="0" smtClean="0"/>
          </a:p>
          <a:p>
            <a:r>
              <a:rPr lang="en-US" sz="2900" b="1" i="1" dirty="0" err="1" smtClean="0"/>
              <a:t>info@nukewatch.org</a:t>
            </a:r>
            <a:r>
              <a:rPr lang="en-US" sz="2900" b="1" i="1" dirty="0" smtClean="0"/>
              <a:t> • www.nukewatch.org • http://www.nukewatch.org/</a:t>
            </a:r>
            <a:r>
              <a:rPr lang="en-US" sz="2900" b="1" i="1" dirty="0" err="1" smtClean="0"/>
              <a:t>watchblog</a:t>
            </a:r>
            <a:r>
              <a:rPr lang="en-US" sz="2900" b="1" i="1" dirty="0" smtClean="0"/>
              <a:t>/</a:t>
            </a:r>
            <a:endParaRPr lang="en-US" sz="2900" b="1" dirty="0" smtClean="0"/>
          </a:p>
          <a:p>
            <a:r>
              <a:rPr lang="en-US" sz="2900" b="1" i="1" dirty="0" smtClean="0"/>
              <a:t>http://</a:t>
            </a:r>
            <a:r>
              <a:rPr lang="en-US" sz="2900" b="1" i="1" dirty="0" err="1" smtClean="0"/>
              <a:t>www.facebook.com</a:t>
            </a:r>
            <a:r>
              <a:rPr lang="en-US" sz="2900" b="1" i="1" dirty="0" smtClean="0"/>
              <a:t>/</a:t>
            </a:r>
            <a:r>
              <a:rPr lang="en-US" sz="2900" b="1" i="1" dirty="0" err="1" smtClean="0"/>
              <a:t>NukeWatch.NM</a:t>
            </a:r>
            <a:endParaRPr lang="en-US" sz="29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Pu, Am, H</a:t>
            </a:r>
            <a:r>
              <a:rPr lang="en-US" baseline="30000" dirty="0" smtClean="0"/>
              <a:t>3</a:t>
            </a:r>
            <a:r>
              <a:rPr lang="en-US" dirty="0" smtClean="0"/>
              <a:t>, Co-60 Surrounding Area G</a:t>
            </a:r>
            <a:br>
              <a:rPr lang="en-US" dirty="0" smtClean="0"/>
            </a:br>
            <a:r>
              <a:rPr lang="en-US" sz="2700" dirty="0" smtClean="0"/>
              <a:t>(Abutting San Ildefonso Pueblo Lands)</a:t>
            </a:r>
            <a:endParaRPr lang="en-US" sz="2700" dirty="0"/>
          </a:p>
        </p:txBody>
      </p:sp>
      <p:pic>
        <p:nvPicPr>
          <p:cNvPr id="4" name="Content Placeholder 3" descr="Area G Rads above BV surface CME pg B-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36" r="1271"/>
          <a:stretch>
            <a:fillRect/>
          </a:stretch>
        </p:blipFill>
        <p:spPr>
          <a:xfrm>
            <a:off x="457200" y="1490388"/>
            <a:ext cx="8115300" cy="5054371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11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Limited Borehole Sampling 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err="1" smtClean="0"/>
              <a:t>Rads</a:t>
            </a:r>
            <a:r>
              <a:rPr lang="en-US" dirty="0" smtClean="0"/>
              <a:t> Under Area G</a:t>
            </a:r>
            <a:endParaRPr lang="en-US" dirty="0"/>
          </a:p>
        </p:txBody>
      </p:sp>
      <p:pic>
        <p:nvPicPr>
          <p:cNvPr id="7" name="Content Placeholder 6" descr="Area G Rads subsurface CME pgB-14.tiff"/>
          <p:cNvPicPr>
            <a:picLocks noGrp="1" noChangeAspect="1"/>
          </p:cNvPicPr>
          <p:nvPr>
            <p:ph idx="1"/>
          </p:nvPr>
        </p:nvPicPr>
        <p:blipFill>
          <a:blip r:embed="rId2"/>
          <a:srcRect l="152" t="4399" r="9647"/>
          <a:stretch>
            <a:fillRect/>
          </a:stretch>
        </p:blipFill>
        <p:spPr>
          <a:xfrm>
            <a:off x="1656041" y="1335970"/>
            <a:ext cx="5621059" cy="538986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Plutonium Has Migrated 200 Feet  Under Area G </a:t>
            </a:r>
            <a:endParaRPr lang="en-US" dirty="0"/>
          </a:p>
        </p:txBody>
      </p:sp>
      <p:pic>
        <p:nvPicPr>
          <p:cNvPr id="7" name="Content Placeholder 6" descr="Area G Plate B-3 rads at 200 ft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0307" b="-10307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950"/>
            <a:ext cx="8229600" cy="1096895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Complex Geology Not Fully Known</a:t>
            </a:r>
            <a:br>
              <a:rPr lang="en-US" sz="3600" dirty="0" smtClean="0"/>
            </a:br>
            <a:r>
              <a:rPr lang="en-US" sz="3000" dirty="0" smtClean="0"/>
              <a:t>Multiple Contaminant Pathways to Aquifer</a:t>
            </a:r>
            <a:endParaRPr lang="en-US" sz="3000" dirty="0"/>
          </a:p>
        </p:txBody>
      </p:sp>
      <p:pic>
        <p:nvPicPr>
          <p:cNvPr id="4" name="Content Placeholder 3" descr="Area G Crosssection vent CME PgE-30.jpg"/>
          <p:cNvPicPr>
            <a:picLocks noGrp="1" noChangeAspect="1"/>
          </p:cNvPicPr>
          <p:nvPr>
            <p:ph idx="1"/>
          </p:nvPr>
        </p:nvPicPr>
        <p:blipFill>
          <a:blip r:embed="rId2"/>
          <a:srcRect l="46901" t="12903" r="6447" b="32886"/>
          <a:stretch>
            <a:fillRect/>
          </a:stretch>
        </p:blipFill>
        <p:spPr>
          <a:xfrm>
            <a:off x="1500949" y="1456908"/>
            <a:ext cx="7033291" cy="5369966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Case for Cleanup:</a:t>
            </a:r>
            <a:br>
              <a:rPr lang="en-US" dirty="0" smtClean="0"/>
            </a:br>
            <a:r>
              <a:rPr lang="en-US" dirty="0" smtClean="0"/>
              <a:t>NNSA/LANS Must Re-Examine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000" dirty="0" smtClean="0"/>
              <a:t>• LANL’s  Sept. 2011 Corrective Measures Evaluation estimated $29.5 billion</a:t>
            </a:r>
            <a:r>
              <a:rPr lang="en-US" dirty="0" smtClean="0"/>
              <a:t>	</a:t>
            </a:r>
          </a:p>
          <a:p>
            <a:pPr marL="457200" lvl="1" indent="0">
              <a:buNone/>
            </a:pPr>
            <a:r>
              <a:rPr lang="en-US" dirty="0" smtClean="0"/>
              <a:t>- “Full </a:t>
            </a:r>
            <a:r>
              <a:rPr lang="en-US" dirty="0"/>
              <a:t>Excavation </a:t>
            </a:r>
            <a:r>
              <a:rPr lang="en-US" dirty="0" smtClean="0"/>
              <a:t>Design” $992 million</a:t>
            </a:r>
          </a:p>
          <a:p>
            <a:pPr marL="457200" lvl="1" indent="0">
              <a:buNone/>
            </a:pPr>
            <a:r>
              <a:rPr lang="en-US" dirty="0" smtClean="0"/>
              <a:t>- “Project </a:t>
            </a:r>
            <a:r>
              <a:rPr lang="en-US" dirty="0" err="1" smtClean="0"/>
              <a:t>Mgt</a:t>
            </a:r>
            <a:r>
              <a:rPr lang="en-US" dirty="0" smtClean="0"/>
              <a:t>” $7 billion  - </a:t>
            </a:r>
            <a:r>
              <a:rPr lang="en-US" dirty="0"/>
              <a:t>Labor $13.6 </a:t>
            </a:r>
            <a:r>
              <a:rPr lang="en-US" dirty="0" smtClean="0"/>
              <a:t>billion </a:t>
            </a:r>
          </a:p>
          <a:p>
            <a:pPr lvl="1">
              <a:buFontTx/>
              <a:buChar char="-"/>
            </a:pPr>
            <a:r>
              <a:rPr lang="en-US" dirty="0" smtClean="0"/>
              <a:t>Contingency $9.7 billion</a:t>
            </a:r>
          </a:p>
          <a:p>
            <a:pPr lvl="1">
              <a:buFontTx/>
              <a:buChar char="-"/>
            </a:pPr>
            <a:endParaRPr lang="en-US" sz="1200" dirty="0" smtClean="0"/>
          </a:p>
          <a:p>
            <a:pPr marL="457200" lvl="1" indent="0">
              <a:buNone/>
            </a:pPr>
            <a:r>
              <a:rPr lang="en-US" sz="3000" dirty="0" smtClean="0"/>
              <a:t>•  Nuclear Watch’s comparison using Area B actual cleanup costs = $6 - $7 billion.</a:t>
            </a:r>
          </a:p>
          <a:p>
            <a:pPr marL="457200" lvl="1" indent="0">
              <a:buNone/>
            </a:pPr>
            <a:r>
              <a:rPr lang="en-US" sz="2000" dirty="0" smtClean="0"/>
              <a:t>http</a:t>
            </a:r>
            <a:r>
              <a:rPr lang="en-US" sz="2000" dirty="0"/>
              <a:t>://www.nukewatch.org/facts/</a:t>
            </a:r>
            <a:r>
              <a:rPr lang="en-US" sz="2000" dirty="0" err="1"/>
              <a:t>nwd</a:t>
            </a:r>
            <a:r>
              <a:rPr lang="en-US" sz="2000" dirty="0"/>
              <a:t>/Area_G_Comparison_Costs-11-14-12.pdf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69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Occupational and </a:t>
            </a:r>
            <a:r>
              <a:rPr lang="en-US" sz="3800" dirty="0" smtClean="0"/>
              <a:t>Environmental</a:t>
            </a:r>
            <a:r>
              <a:rPr lang="en-US" sz="3600" dirty="0" smtClean="0"/>
              <a:t> Safety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700"/>
            <a:ext cx="8229600" cy="48434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• 	No explosives listed in Area G inventory.</a:t>
            </a:r>
          </a:p>
          <a:p>
            <a:pPr marL="0" indent="0">
              <a:buNone/>
            </a:pPr>
            <a:r>
              <a:rPr lang="en-US" dirty="0" smtClean="0"/>
              <a:t>•	</a:t>
            </a:r>
            <a:r>
              <a:rPr lang="en-US" dirty="0"/>
              <a:t>No </a:t>
            </a:r>
            <a:r>
              <a:rPr lang="en-US" dirty="0" smtClean="0"/>
              <a:t>reported serious </a:t>
            </a:r>
            <a:r>
              <a:rPr lang="en-US" dirty="0"/>
              <a:t>injuries </a:t>
            </a:r>
            <a:r>
              <a:rPr lang="en-US" dirty="0" smtClean="0"/>
              <a:t>or worker contamination in LANL’s 3706 </a:t>
            </a:r>
            <a:r>
              <a:rPr lang="en-US" dirty="0"/>
              <a:t>C</a:t>
            </a:r>
            <a:r>
              <a:rPr lang="en-US" dirty="0" smtClean="0"/>
              <a:t>ampaign. </a:t>
            </a:r>
          </a:p>
          <a:p>
            <a:pPr marL="0" indent="0">
              <a:buNone/>
            </a:pPr>
            <a:r>
              <a:rPr lang="en-US" dirty="0" smtClean="0"/>
              <a:t>• 	Area B cleanup: </a:t>
            </a:r>
          </a:p>
          <a:p>
            <a:pPr marL="0" indent="0">
              <a:buNone/>
            </a:pPr>
            <a:r>
              <a:rPr lang="en-US" dirty="0" smtClean="0"/>
              <a:t>No reported serious </a:t>
            </a:r>
          </a:p>
          <a:p>
            <a:pPr marL="0" indent="0">
              <a:buNone/>
            </a:pPr>
            <a:r>
              <a:rPr lang="en-US" dirty="0" smtClean="0"/>
              <a:t>injuries </a:t>
            </a:r>
            <a:r>
              <a:rPr lang="en-US" dirty="0"/>
              <a:t>or </a:t>
            </a:r>
            <a:r>
              <a:rPr lang="en-US" dirty="0" smtClean="0"/>
              <a:t>contamination.  </a:t>
            </a:r>
          </a:p>
          <a:p>
            <a:pPr marL="0" indent="0">
              <a:buNone/>
            </a:pPr>
            <a:r>
              <a:rPr lang="en-US" dirty="0"/>
              <a:t>•  Area </a:t>
            </a:r>
            <a:r>
              <a:rPr lang="en-US" dirty="0" smtClean="0"/>
              <a:t>B: </a:t>
            </a:r>
            <a:r>
              <a:rPr lang="en-US" dirty="0"/>
              <a:t>excavation </a:t>
            </a:r>
            <a:r>
              <a:rPr lang="en-US" dirty="0" smtClean="0"/>
              <a:t>was </a:t>
            </a:r>
          </a:p>
          <a:p>
            <a:pPr marL="0" indent="0">
              <a:buNone/>
            </a:pPr>
            <a:r>
              <a:rPr lang="en-US" dirty="0" smtClean="0"/>
              <a:t>environmentally contained </a:t>
            </a:r>
          </a:p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n a rolling </a:t>
            </a:r>
            <a:r>
              <a:rPr lang="en-US" dirty="0"/>
              <a:t>Quonset </a:t>
            </a:r>
            <a:r>
              <a:rPr lang="en-US" dirty="0" smtClean="0"/>
              <a:t>hut</a:t>
            </a:r>
            <a:r>
              <a:rPr lang="en-US" dirty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00" y="3073400"/>
            <a:ext cx="4178300" cy="292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61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Jobs, Jobs, Jobs!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7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•	The ~$6 billion CMRR Nuclear Facility would have  produced NO new permanent jobs. </a:t>
            </a:r>
          </a:p>
          <a:p>
            <a:pPr marL="0" indent="0">
              <a:buNone/>
            </a:pPr>
            <a:r>
              <a:rPr lang="en-US" sz="2400" dirty="0" smtClean="0"/>
              <a:t>CMRR Final EIS, NNSA, August 2011, Volume 1, page 2-55, explaining it would have merely relocated existing Lab jobs.  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dirty="0" smtClean="0"/>
              <a:t>•	While addressing only a small fraction of Area G cleanup, the 3706 Campaign</a:t>
            </a:r>
            <a:r>
              <a:rPr lang="en-US" dirty="0"/>
              <a:t> </a:t>
            </a:r>
            <a:r>
              <a:rPr lang="en-US" dirty="0" smtClean="0"/>
              <a:t>currently employs 400 workers. </a:t>
            </a:r>
          </a:p>
          <a:p>
            <a:pPr marL="0" indent="0">
              <a:buNone/>
            </a:pPr>
            <a:r>
              <a:rPr lang="en-US" sz="2400" dirty="0" smtClean="0"/>
              <a:t>Dan Cox, LANL 3706 Campaign manager, Dec. 13, 2013 RCLC meeting.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 smtClean="0"/>
              <a:t>• 	Comprehensive cleanup of Area G would be a true win-win for New Mexicans, permanently protecting our precious water while creating hundreds of well-paying jobs for 20 – 30 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17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546"/>
            <a:ext cx="8229600" cy="7470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LANL Sampling on Mars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Content Placeholder 9" descr="Curiosity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1597" r="-11597"/>
          <a:stretch>
            <a:fillRect/>
          </a:stretch>
        </p:blipFill>
        <p:spPr>
          <a:xfrm>
            <a:off x="457200" y="1184576"/>
            <a:ext cx="8229600" cy="4525963"/>
          </a:xfrm>
        </p:spPr>
      </p:pic>
      <p:sp>
        <p:nvSpPr>
          <p:cNvPr id="11" name="TextBox 10"/>
          <p:cNvSpPr txBox="1"/>
          <p:nvPr/>
        </p:nvSpPr>
        <p:spPr>
          <a:xfrm>
            <a:off x="1889101" y="5969749"/>
            <a:ext cx="525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P.S. Area G is a lot closer.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8500"/>
            <a:ext cx="8229600" cy="7191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Past Claims Implying </a:t>
            </a:r>
            <a:r>
              <a:rPr lang="en-US" b="1" dirty="0"/>
              <a:t>Groundwater Contamination Was Impossible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Perched </a:t>
            </a:r>
            <a:r>
              <a:rPr lang="en-US" dirty="0" smtClean="0"/>
              <a:t>water bodies are formed by water infiltrating from canyon alluvium into underlying </a:t>
            </a:r>
            <a:r>
              <a:rPr lang="en-US" dirty="0" err="1" smtClean="0"/>
              <a:t>volcanics</a:t>
            </a:r>
            <a:r>
              <a:rPr lang="en-US" dirty="0" smtClean="0"/>
              <a:t> until it reaches an </a:t>
            </a:r>
            <a:r>
              <a:rPr lang="en-US" b="1" dirty="0" smtClean="0"/>
              <a:t>impermeable layer that prevents further downward movement</a:t>
            </a:r>
            <a:r>
              <a:rPr lang="en-US" dirty="0" smtClean="0"/>
              <a:t>…. </a:t>
            </a:r>
            <a:r>
              <a:rPr lang="en-US" sz="2400" dirty="0" smtClean="0"/>
              <a:t>(Emphasis added.)</a:t>
            </a:r>
          </a:p>
          <a:p>
            <a:pPr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sz="1800" dirty="0" smtClean="0"/>
              <a:t>http://www.osti.gov/bridge/servlets/purl/5476030-8c7bbL/</a:t>
            </a:r>
          </a:p>
          <a:p>
            <a:pPr marL="0" indent="0" algn="r">
              <a:buNone/>
            </a:pPr>
            <a:r>
              <a:rPr lang="en-US" sz="1800" b="1" dirty="0" smtClean="0"/>
              <a:t>ENVIRONMENTAL SURVEILLANCE AT LOS ALAMOS DURING 1979</a:t>
            </a:r>
            <a:endParaRPr lang="en-US" sz="1800" dirty="0" smtClean="0"/>
          </a:p>
          <a:p>
            <a:pPr marL="0" indent="0" algn="r">
              <a:buNone/>
            </a:pPr>
            <a:r>
              <a:rPr lang="en-US" sz="1800" dirty="0" smtClean="0"/>
              <a:t>Page 10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Past Claims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“Personnel from the Laboratory's Environmental Restoration Project have found preliminary indications of low levels of tritium in two perched groundwater zones - saturated areas that are segregated from the main aquifer by </a:t>
            </a:r>
            <a:r>
              <a:rPr lang="en-US" b="1" dirty="0" smtClean="0"/>
              <a:t>impermeable geologic formations </a:t>
            </a:r>
            <a:r>
              <a:rPr lang="en-US" dirty="0" smtClean="0"/>
              <a:t>- in Los Alamos Canyon.</a:t>
            </a:r>
            <a:r>
              <a:rPr lang="en-US" dirty="0"/>
              <a:t>” </a:t>
            </a:r>
            <a:r>
              <a:rPr lang="en-US" sz="2600" dirty="0"/>
              <a:t>(Emphasis added.)</a:t>
            </a:r>
          </a:p>
          <a:p>
            <a:endParaRPr lang="en-US" dirty="0" smtClean="0"/>
          </a:p>
          <a:p>
            <a:pPr marL="0" indent="0" algn="r">
              <a:buNone/>
            </a:pPr>
            <a:r>
              <a:rPr lang="en-US" sz="1800" u="sng" dirty="0" smtClean="0"/>
              <a:t>http://www.lanl.gov/orgs/pa/News/121197text.html</a:t>
            </a:r>
            <a:endParaRPr lang="en-US" sz="1800" dirty="0" smtClean="0"/>
          </a:p>
          <a:p>
            <a:pPr marL="0" indent="0" algn="r">
              <a:buNone/>
            </a:pPr>
            <a:r>
              <a:rPr lang="en-US" sz="1800" dirty="0" smtClean="0"/>
              <a:t>Daily </a:t>
            </a:r>
            <a:r>
              <a:rPr lang="en-US" sz="1800" dirty="0" err="1" smtClean="0"/>
              <a:t>Newsbulletin</a:t>
            </a:r>
            <a:endParaRPr lang="en-US" sz="1800" dirty="0" smtClean="0"/>
          </a:p>
          <a:p>
            <a:pPr marL="0" indent="0" algn="r">
              <a:buNone/>
            </a:pPr>
            <a:r>
              <a:rPr lang="en-US" sz="1800" dirty="0" smtClean="0"/>
              <a:t>Thursday, Dec. 11, 1997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9300"/>
            <a:ext cx="8229600" cy="668338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The Reality of </a:t>
            </a:r>
            <a:br>
              <a:rPr lang="en-US" sz="4000" b="1" dirty="0" smtClean="0"/>
            </a:br>
            <a:r>
              <a:rPr lang="en-US" sz="4000" b="1" dirty="0" smtClean="0"/>
              <a:t>Existing Groundwater Contamination</a:t>
            </a:r>
            <a:br>
              <a:rPr lang="en-US" sz="4000" b="1" dirty="0" smtClean="0"/>
            </a:b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51000"/>
            <a:ext cx="8229600" cy="44751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000" dirty="0" smtClean="0"/>
              <a:t>“Cr</a:t>
            </a:r>
            <a:r>
              <a:rPr lang="en-US" sz="12000" dirty="0"/>
              <a:t>(VI</a:t>
            </a:r>
            <a:r>
              <a:rPr lang="en-US" sz="12000" dirty="0" smtClean="0"/>
              <a:t>) releases </a:t>
            </a:r>
            <a:r>
              <a:rPr lang="en-US" sz="12000" dirty="0"/>
              <a:t>from cooling towers during the period 1956 to 1972 </a:t>
            </a:r>
            <a:r>
              <a:rPr lang="en-US" sz="12000" dirty="0" smtClean="0"/>
              <a:t>have migrated </a:t>
            </a:r>
            <a:r>
              <a:rPr lang="en-US" sz="12000" dirty="0"/>
              <a:t>to the regional drinking-water aquifer with </a:t>
            </a:r>
            <a:r>
              <a:rPr lang="en-US" sz="12000" dirty="0" smtClean="0"/>
              <a:t>concentrations exceeding </a:t>
            </a:r>
            <a:r>
              <a:rPr lang="en-US" sz="12000" dirty="0"/>
              <a:t>EPA’s MCL by about 10 times</a:t>
            </a:r>
            <a:r>
              <a:rPr lang="en-US" sz="12000" dirty="0" smtClean="0"/>
              <a:t>.” </a:t>
            </a:r>
          </a:p>
          <a:p>
            <a:pPr marL="0" indent="0">
              <a:buNone/>
            </a:pPr>
            <a:r>
              <a:rPr lang="en-US" sz="4500" dirty="0" smtClean="0"/>
              <a:t>Hexavalent </a:t>
            </a:r>
            <a:r>
              <a:rPr lang="en-US" sz="4500" dirty="0"/>
              <a:t>Chromium Contamination in </a:t>
            </a:r>
            <a:r>
              <a:rPr lang="en-US" sz="4500" dirty="0" smtClean="0"/>
              <a:t>Deep Groundwater Beneath LANL, Michael Dale et al, NMED DOE Oversight Bureau, 2012 EPA </a:t>
            </a:r>
            <a:r>
              <a:rPr lang="en-US" sz="4500" dirty="0"/>
              <a:t>Training </a:t>
            </a:r>
            <a:r>
              <a:rPr lang="en-US" sz="4500" dirty="0" smtClean="0"/>
              <a:t>Program.</a:t>
            </a:r>
          </a:p>
          <a:p>
            <a:pPr marL="0" indent="0">
              <a:buNone/>
            </a:pPr>
            <a:endParaRPr lang="en-US" sz="4500" dirty="0" smtClean="0"/>
          </a:p>
          <a:p>
            <a:pPr marL="0" indent="0">
              <a:buNone/>
            </a:pPr>
            <a:r>
              <a:rPr lang="en-US" sz="12000" dirty="0" smtClean="0"/>
              <a:t>“Contaminants detected in groundwater include explosives; volatile organic compounds such as TCE; metals such as beryllium, lead and mercury; perchlorate; and other contaminants. Contaminants have been detected beneath the Facility in all four groundwater zones.” </a:t>
            </a:r>
          </a:p>
          <a:p>
            <a:pPr marL="0" indent="0">
              <a:buNone/>
            </a:pPr>
            <a:r>
              <a:rPr lang="en-US" sz="4500" dirty="0" smtClean="0"/>
              <a:t>NMED/LANL Order on Consent, March 2005, ”Findings of Fact,”  page 5 (paraphrased).    </a:t>
            </a:r>
          </a:p>
          <a:p>
            <a:pPr marL="0" indent="0">
              <a:buNone/>
            </a:pPr>
            <a:endParaRPr lang="en-US" sz="65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If Not Cleaned Up, Increasing Groundwater Contamination Is Inevitable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Future contamination at additional locations is expected over a period of decades to centuries as more of the contaminant inventory reaches the water table.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sz="2000" dirty="0"/>
              <a:t>LANL </a:t>
            </a:r>
            <a:r>
              <a:rPr lang="en-US" sz="2000" dirty="0" err="1"/>
              <a:t>Hydrogeologic</a:t>
            </a:r>
            <a:r>
              <a:rPr lang="en-US" sz="2000" dirty="0"/>
              <a:t> Studies of the Pajarito Plateau: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 </a:t>
            </a:r>
            <a:r>
              <a:rPr lang="en-US" sz="2000" dirty="0"/>
              <a:t>Synthesis of </a:t>
            </a:r>
            <a:r>
              <a:rPr lang="en-US" sz="2000" dirty="0" err="1"/>
              <a:t>Hydrogeologic</a:t>
            </a:r>
            <a:r>
              <a:rPr lang="en-US" sz="2000" dirty="0"/>
              <a:t> </a:t>
            </a:r>
            <a:r>
              <a:rPr lang="en-US" sz="2000" dirty="0" err="1"/>
              <a:t>Workplan</a:t>
            </a:r>
            <a:r>
              <a:rPr lang="en-US" sz="2000" dirty="0"/>
              <a:t> Activities (1998–2004),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ER2005</a:t>
            </a:r>
            <a:r>
              <a:rPr lang="en-US" sz="2000" dirty="0"/>
              <a:t>-0679 December 2005, Page 5-15 </a:t>
            </a:r>
          </a:p>
        </p:txBody>
      </p:sp>
    </p:spTree>
    <p:extLst>
      <p:ext uri="{BB962C8B-B14F-4D97-AF65-F5344CB8AC3E}">
        <p14:creationId xmlns:p14="http://schemas.microsoft.com/office/powerpoint/2010/main" val="3949397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06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Incomplete Area G Records </a:t>
            </a:r>
            <a:br>
              <a:rPr lang="en-US" dirty="0" smtClean="0"/>
            </a:br>
            <a:r>
              <a:rPr lang="en-US" dirty="0" smtClean="0"/>
              <a:t>Reveal Huge List of Contaminants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92400" y="6477000"/>
            <a:ext cx="4270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list goes on for 10 pages.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t="6789" b="6789"/>
          <a:stretch>
            <a:fillRect/>
          </a:stretch>
        </p:blipFill>
        <p:spPr/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358900"/>
            <a:ext cx="82931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3738"/>
            <a:ext cx="8229600" cy="74453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Waste + Backfill = 1 Million Cubic Yards</a:t>
            </a:r>
            <a:br>
              <a:rPr lang="en-US" sz="3600" b="1" dirty="0" smtClean="0"/>
            </a:br>
            <a:r>
              <a:rPr lang="en-US" sz="3200" b="1" dirty="0" smtClean="0"/>
              <a:t>(</a:t>
            </a:r>
            <a:r>
              <a:rPr lang="en-US" sz="3200" b="1" dirty="0" smtClean="0"/>
              <a:t>Approx. </a:t>
            </a:r>
            <a:r>
              <a:rPr lang="en-US" sz="3200" b="1" dirty="0" smtClean="0"/>
              <a:t>Volume of Empire State Building)</a:t>
            </a:r>
            <a:endParaRPr lang="en-US" sz="3200" b="1" dirty="0"/>
          </a:p>
        </p:txBody>
      </p:sp>
      <p:pic>
        <p:nvPicPr>
          <p:cNvPr id="6" name="Content Placeholder 5" descr="Area G CME Pit volumes toal pg g-14.jpg"/>
          <p:cNvPicPr>
            <a:picLocks noGrp="1" noChangeAspect="1"/>
          </p:cNvPicPr>
          <p:nvPr>
            <p:ph idx="1"/>
          </p:nvPr>
        </p:nvPicPr>
        <p:blipFill>
          <a:blip r:embed="rId3"/>
          <a:srcRect t="2108" r="8418" b="-1066"/>
          <a:stretch>
            <a:fillRect/>
          </a:stretch>
        </p:blipFill>
        <p:spPr>
          <a:xfrm>
            <a:off x="94853" y="1803543"/>
            <a:ext cx="8913711" cy="3937914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Solvent Plume Spreading from Area </a:t>
            </a:r>
            <a:r>
              <a:rPr lang="en-US" dirty="0"/>
              <a:t>G</a:t>
            </a:r>
            <a:br>
              <a:rPr lang="en-US" dirty="0"/>
            </a:br>
            <a:r>
              <a:rPr lang="en-US" sz="3100" dirty="0"/>
              <a:t>(Abutting San Ildefonso Pueblo Lands)</a:t>
            </a:r>
          </a:p>
        </p:txBody>
      </p:sp>
      <p:pic>
        <p:nvPicPr>
          <p:cNvPr id="8" name="Content Placeholder 7" descr="Area G TCE Plume CME pgc-1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183" r="-5183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Solvent Plume Has Migrated </a:t>
            </a:r>
            <a:br>
              <a:rPr lang="en-US" dirty="0" smtClean="0"/>
            </a:br>
            <a:r>
              <a:rPr lang="en-US" dirty="0" smtClean="0"/>
              <a:t>200</a:t>
            </a:r>
            <a:r>
              <a:rPr lang="en-US" dirty="0"/>
              <a:t> </a:t>
            </a:r>
            <a:r>
              <a:rPr lang="en-US" dirty="0" smtClean="0"/>
              <a:t>Feet Toward Aquifer</a:t>
            </a:r>
            <a:endParaRPr lang="en-US" dirty="0"/>
          </a:p>
        </p:txBody>
      </p:sp>
      <p:pic>
        <p:nvPicPr>
          <p:cNvPr id="6" name="Content Placeholder 5" descr="Area G TCE Plume Cross section CME pgc-1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601" r="-4601"/>
          <a:stretch>
            <a:fillRect/>
          </a:stretch>
        </p:blipFill>
        <p:spPr>
          <a:xfrm>
            <a:off x="787400" y="1600200"/>
            <a:ext cx="8229600" cy="48006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876</Words>
  <Application>Microsoft Macintosh PowerPoint</Application>
  <PresentationFormat>On-screen Show (4:3)</PresentationFormat>
  <Paragraphs>86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Area G Cleanup Presentation to the  Regional Coalition of LANL Communities  </vt:lpstr>
      <vt:lpstr>Past Claims Implying Groundwater Contamination Was Impossible</vt:lpstr>
      <vt:lpstr>Past Claims</vt:lpstr>
      <vt:lpstr>The Reality of  Existing Groundwater Contamination </vt:lpstr>
      <vt:lpstr> If Not Cleaned Up, Increasing Groundwater Contamination Is Inevitable </vt:lpstr>
      <vt:lpstr>Incomplete Area G Records  Reveal Huge List of Contaminants</vt:lpstr>
      <vt:lpstr>Waste + Backfill = 1 Million Cubic Yards (Approx. Volume of Empire State Building)</vt:lpstr>
      <vt:lpstr>Solvent Plume Spreading from Area G (Abutting San Ildefonso Pueblo Lands)</vt:lpstr>
      <vt:lpstr>Solvent Plume Has Migrated  200 Feet Toward Aquifer</vt:lpstr>
      <vt:lpstr>Pu, Am, H3, Co-60 Surrounding Area G (Abutting San Ildefonso Pueblo Lands)</vt:lpstr>
      <vt:lpstr>Limited Borehole Sampling  For Rads Under Area G</vt:lpstr>
      <vt:lpstr>Plutonium Has Migrated 200 Feet  Under Area G </vt:lpstr>
      <vt:lpstr>Complex Geology Not Fully Known Multiple Contaminant Pathways to Aquifer</vt:lpstr>
      <vt:lpstr>The Case for Cleanup: NNSA/LANS Must Re-Examine Costs</vt:lpstr>
      <vt:lpstr>Occupational and Environmental Safety</vt:lpstr>
      <vt:lpstr>Jobs, Jobs, Jobs!</vt:lpstr>
      <vt:lpstr>LANL Sampling on Mars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Kovac</dc:creator>
  <cp:lastModifiedBy>Jay Coghlan User</cp:lastModifiedBy>
  <cp:revision>50</cp:revision>
  <cp:lastPrinted>2014-01-17T05:48:30Z</cp:lastPrinted>
  <dcterms:created xsi:type="dcterms:W3CDTF">2014-01-16T18:27:48Z</dcterms:created>
  <dcterms:modified xsi:type="dcterms:W3CDTF">2014-01-17T05:51:57Z</dcterms:modified>
</cp:coreProperties>
</file>