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8" r:id="rId3"/>
    <p:sldId id="266" r:id="rId4"/>
    <p:sldId id="264" r:id="rId5"/>
    <p:sldId id="262" r:id="rId6"/>
    <p:sldId id="268" r:id="rId7"/>
    <p:sldId id="265" r:id="rId8"/>
    <p:sldId id="26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autoAdjust="0"/>
  </p:normalViewPr>
  <p:slideViewPr>
    <p:cSldViewPr snapToGrid="0">
      <p:cViewPr varScale="1">
        <p:scale>
          <a:sx n="114" d="100"/>
          <a:sy n="114" d="100"/>
        </p:scale>
        <p:origin x="1600"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E1BDD1-3CA0-4B83-9D82-11C62C3AFB37}" type="datetimeFigureOut">
              <a:rPr lang="en-US" smtClean="0"/>
              <a:t>11/19/19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44D5E-BE6D-48A9-AC44-09B885609D9A}" type="slidenum">
              <a:rPr lang="en-US" smtClean="0"/>
              <a:t>‹#›</a:t>
            </a:fld>
            <a:endParaRPr lang="en-US" dirty="0"/>
          </a:p>
        </p:txBody>
      </p:sp>
    </p:spTree>
    <p:extLst>
      <p:ext uri="{BB962C8B-B14F-4D97-AF65-F5344CB8AC3E}">
        <p14:creationId xmlns:p14="http://schemas.microsoft.com/office/powerpoint/2010/main" val="4174566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1BDD1-3CA0-4B83-9D82-11C62C3AFB37}" type="datetimeFigureOut">
              <a:rPr lang="en-US" smtClean="0"/>
              <a:t>11/19/19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44D5E-BE6D-48A9-AC44-09B885609D9A}" type="slidenum">
              <a:rPr lang="en-US" smtClean="0"/>
              <a:t>‹#›</a:t>
            </a:fld>
            <a:endParaRPr lang="en-US" dirty="0"/>
          </a:p>
        </p:txBody>
      </p:sp>
    </p:spTree>
    <p:extLst>
      <p:ext uri="{BB962C8B-B14F-4D97-AF65-F5344CB8AC3E}">
        <p14:creationId xmlns:p14="http://schemas.microsoft.com/office/powerpoint/2010/main" val="115313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1BDD1-3CA0-4B83-9D82-11C62C3AFB37}" type="datetimeFigureOut">
              <a:rPr lang="en-US" smtClean="0"/>
              <a:t>11/19/19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44D5E-BE6D-48A9-AC44-09B885609D9A}" type="slidenum">
              <a:rPr lang="en-US" smtClean="0"/>
              <a:t>‹#›</a:t>
            </a:fld>
            <a:endParaRPr lang="en-US" dirty="0"/>
          </a:p>
        </p:txBody>
      </p:sp>
    </p:spTree>
    <p:extLst>
      <p:ext uri="{BB962C8B-B14F-4D97-AF65-F5344CB8AC3E}">
        <p14:creationId xmlns:p14="http://schemas.microsoft.com/office/powerpoint/2010/main" val="120425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1BDD1-3CA0-4B83-9D82-11C62C3AFB37}" type="datetimeFigureOut">
              <a:rPr lang="en-US" smtClean="0"/>
              <a:t>11/19/19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44D5E-BE6D-48A9-AC44-09B885609D9A}" type="slidenum">
              <a:rPr lang="en-US" smtClean="0"/>
              <a:t>‹#›</a:t>
            </a:fld>
            <a:endParaRPr lang="en-US" dirty="0"/>
          </a:p>
        </p:txBody>
      </p:sp>
    </p:spTree>
    <p:extLst>
      <p:ext uri="{BB962C8B-B14F-4D97-AF65-F5344CB8AC3E}">
        <p14:creationId xmlns:p14="http://schemas.microsoft.com/office/powerpoint/2010/main" val="1161439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E1BDD1-3CA0-4B83-9D82-11C62C3AFB37}" type="datetimeFigureOut">
              <a:rPr lang="en-US" smtClean="0"/>
              <a:t>11/19/19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44D5E-BE6D-48A9-AC44-09B885609D9A}" type="slidenum">
              <a:rPr lang="en-US" smtClean="0"/>
              <a:t>‹#›</a:t>
            </a:fld>
            <a:endParaRPr lang="en-US" dirty="0"/>
          </a:p>
        </p:txBody>
      </p:sp>
    </p:spTree>
    <p:extLst>
      <p:ext uri="{BB962C8B-B14F-4D97-AF65-F5344CB8AC3E}">
        <p14:creationId xmlns:p14="http://schemas.microsoft.com/office/powerpoint/2010/main" val="194396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E1BDD1-3CA0-4B83-9D82-11C62C3AFB37}" type="datetimeFigureOut">
              <a:rPr lang="en-US" smtClean="0"/>
              <a:t>11/19/19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44D5E-BE6D-48A9-AC44-09B885609D9A}" type="slidenum">
              <a:rPr lang="en-US" smtClean="0"/>
              <a:t>‹#›</a:t>
            </a:fld>
            <a:endParaRPr lang="en-US" dirty="0"/>
          </a:p>
        </p:txBody>
      </p:sp>
    </p:spTree>
    <p:extLst>
      <p:ext uri="{BB962C8B-B14F-4D97-AF65-F5344CB8AC3E}">
        <p14:creationId xmlns:p14="http://schemas.microsoft.com/office/powerpoint/2010/main" val="370730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E1BDD1-3CA0-4B83-9D82-11C62C3AFB37}" type="datetimeFigureOut">
              <a:rPr lang="en-US" smtClean="0"/>
              <a:t>11/19/19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F44D5E-BE6D-48A9-AC44-09B885609D9A}" type="slidenum">
              <a:rPr lang="en-US" smtClean="0"/>
              <a:t>‹#›</a:t>
            </a:fld>
            <a:endParaRPr lang="en-US" dirty="0"/>
          </a:p>
        </p:txBody>
      </p:sp>
    </p:spTree>
    <p:extLst>
      <p:ext uri="{BB962C8B-B14F-4D97-AF65-F5344CB8AC3E}">
        <p14:creationId xmlns:p14="http://schemas.microsoft.com/office/powerpoint/2010/main" val="311345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E1BDD1-3CA0-4B83-9D82-11C62C3AFB37}" type="datetimeFigureOut">
              <a:rPr lang="en-US" smtClean="0"/>
              <a:t>11/19/19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F44D5E-BE6D-48A9-AC44-09B885609D9A}" type="slidenum">
              <a:rPr lang="en-US" smtClean="0"/>
              <a:t>‹#›</a:t>
            </a:fld>
            <a:endParaRPr lang="en-US" dirty="0"/>
          </a:p>
        </p:txBody>
      </p:sp>
    </p:spTree>
    <p:extLst>
      <p:ext uri="{BB962C8B-B14F-4D97-AF65-F5344CB8AC3E}">
        <p14:creationId xmlns:p14="http://schemas.microsoft.com/office/powerpoint/2010/main" val="291299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1BDD1-3CA0-4B83-9D82-11C62C3AFB37}" type="datetimeFigureOut">
              <a:rPr lang="en-US" smtClean="0"/>
              <a:t>11/19/19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F44D5E-BE6D-48A9-AC44-09B885609D9A}" type="slidenum">
              <a:rPr lang="en-US" smtClean="0"/>
              <a:t>‹#›</a:t>
            </a:fld>
            <a:endParaRPr lang="en-US" dirty="0"/>
          </a:p>
        </p:txBody>
      </p:sp>
    </p:spTree>
    <p:extLst>
      <p:ext uri="{BB962C8B-B14F-4D97-AF65-F5344CB8AC3E}">
        <p14:creationId xmlns:p14="http://schemas.microsoft.com/office/powerpoint/2010/main" val="1945155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E1BDD1-3CA0-4B83-9D82-11C62C3AFB37}" type="datetimeFigureOut">
              <a:rPr lang="en-US" smtClean="0"/>
              <a:t>11/19/19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44D5E-BE6D-48A9-AC44-09B885609D9A}" type="slidenum">
              <a:rPr lang="en-US" smtClean="0"/>
              <a:t>‹#›</a:t>
            </a:fld>
            <a:endParaRPr lang="en-US" dirty="0"/>
          </a:p>
        </p:txBody>
      </p:sp>
    </p:spTree>
    <p:extLst>
      <p:ext uri="{BB962C8B-B14F-4D97-AF65-F5344CB8AC3E}">
        <p14:creationId xmlns:p14="http://schemas.microsoft.com/office/powerpoint/2010/main" val="202582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E1BDD1-3CA0-4B83-9D82-11C62C3AFB37}" type="datetimeFigureOut">
              <a:rPr lang="en-US" smtClean="0"/>
              <a:t>11/19/19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44D5E-BE6D-48A9-AC44-09B885609D9A}" type="slidenum">
              <a:rPr lang="en-US" smtClean="0"/>
              <a:t>‹#›</a:t>
            </a:fld>
            <a:endParaRPr lang="en-US" dirty="0"/>
          </a:p>
        </p:txBody>
      </p:sp>
    </p:spTree>
    <p:extLst>
      <p:ext uri="{BB962C8B-B14F-4D97-AF65-F5344CB8AC3E}">
        <p14:creationId xmlns:p14="http://schemas.microsoft.com/office/powerpoint/2010/main" val="24124598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1BDD1-3CA0-4B83-9D82-11C62C3AFB37}" type="datetimeFigureOut">
              <a:rPr lang="en-US" smtClean="0"/>
              <a:t>11/19/19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44D5E-BE6D-48A9-AC44-09B885609D9A}" type="slidenum">
              <a:rPr lang="en-US" smtClean="0"/>
              <a:t>‹#›</a:t>
            </a:fld>
            <a:endParaRPr lang="en-US" dirty="0"/>
          </a:p>
        </p:txBody>
      </p:sp>
    </p:spTree>
    <p:extLst>
      <p:ext uri="{BB962C8B-B14F-4D97-AF65-F5344CB8AC3E}">
        <p14:creationId xmlns:p14="http://schemas.microsoft.com/office/powerpoint/2010/main" val="2409492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7867"/>
            <a:ext cx="7772400" cy="1117600"/>
          </a:xfrm>
        </p:spPr>
        <p:txBody>
          <a:bodyPr>
            <a:normAutofit/>
          </a:bodyPr>
          <a:lstStyle/>
          <a:p>
            <a:r>
              <a:rPr lang="en-US" sz="2400" b="1" dirty="0" smtClean="0">
                <a:solidFill>
                  <a:srgbClr val="FF0000"/>
                </a:solidFill>
                <a:latin typeface="Candara" charset="0"/>
                <a:ea typeface="Candara" charset="0"/>
                <a:cs typeface="Candara" charset="0"/>
              </a:rPr>
              <a:t>Connecting the Dots: </a:t>
            </a:r>
            <a:br>
              <a:rPr lang="en-US" sz="2400" b="1" dirty="0" smtClean="0">
                <a:solidFill>
                  <a:srgbClr val="FF0000"/>
                </a:solidFill>
                <a:latin typeface="Candara" charset="0"/>
                <a:ea typeface="Candara" charset="0"/>
                <a:cs typeface="Candara" charset="0"/>
              </a:rPr>
            </a:br>
            <a:r>
              <a:rPr lang="en-US" sz="2400" b="1" dirty="0" smtClean="0">
                <a:solidFill>
                  <a:srgbClr val="FF0000"/>
                </a:solidFill>
                <a:latin typeface="Candara" charset="0"/>
                <a:ea typeface="Candara" charset="0"/>
                <a:cs typeface="Candara" charset="0"/>
              </a:rPr>
              <a:t>New Warhead Designs, Expanded Plutonium Pit </a:t>
            </a:r>
            <a:br>
              <a:rPr lang="en-US" sz="2400" b="1" dirty="0" smtClean="0">
                <a:solidFill>
                  <a:srgbClr val="FF0000"/>
                </a:solidFill>
                <a:latin typeface="Candara" charset="0"/>
                <a:ea typeface="Candara" charset="0"/>
                <a:cs typeface="Candara" charset="0"/>
              </a:rPr>
            </a:br>
            <a:r>
              <a:rPr lang="en-US" sz="2400" b="1" dirty="0" smtClean="0">
                <a:solidFill>
                  <a:srgbClr val="FF0000"/>
                </a:solidFill>
                <a:latin typeface="Candara" charset="0"/>
                <a:ea typeface="Candara" charset="0"/>
                <a:cs typeface="Candara" charset="0"/>
              </a:rPr>
              <a:t>Production and Increasing Nuclear Dangers</a:t>
            </a:r>
            <a:endParaRPr lang="en-US" sz="2400" b="1" dirty="0">
              <a:solidFill>
                <a:srgbClr val="FF0000"/>
              </a:solidFill>
              <a:latin typeface="Candara" charset="0"/>
              <a:ea typeface="Candara" charset="0"/>
              <a:cs typeface="Candara" charset="0"/>
            </a:endParaRPr>
          </a:p>
        </p:txBody>
      </p:sp>
      <p:sp>
        <p:nvSpPr>
          <p:cNvPr id="3" name="Subtitle 2"/>
          <p:cNvSpPr>
            <a:spLocks noGrp="1"/>
          </p:cNvSpPr>
          <p:nvPr>
            <p:ph type="subTitle" idx="1"/>
          </p:nvPr>
        </p:nvSpPr>
        <p:spPr>
          <a:xfrm>
            <a:off x="1143000" y="1761067"/>
            <a:ext cx="6858000" cy="4224866"/>
          </a:xfrm>
          <a:solidFill>
            <a:schemeClr val="accent4">
              <a:lumMod val="20000"/>
              <a:lumOff val="80000"/>
            </a:schemeClr>
          </a:solidFill>
        </p:spPr>
        <p:txBody>
          <a:bodyPr>
            <a:normAutofit fontScale="92500" lnSpcReduction="20000"/>
          </a:bodyPr>
          <a:lstStyle/>
          <a:p>
            <a:endParaRPr lang="en-US" sz="2000" b="1" dirty="0" smtClean="0"/>
          </a:p>
          <a:p>
            <a:r>
              <a:rPr lang="en-US" b="1" dirty="0" smtClean="0"/>
              <a:t>Key technical and policy issues -</a:t>
            </a:r>
          </a:p>
          <a:p>
            <a:r>
              <a:rPr lang="en-US" b="1" dirty="0" smtClean="0"/>
              <a:t>and how the public can influence decisions</a:t>
            </a:r>
          </a:p>
          <a:p>
            <a:endParaRPr lang="en-US" dirty="0">
              <a:latin typeface="+mj-lt"/>
            </a:endParaRPr>
          </a:p>
          <a:p>
            <a:r>
              <a:rPr lang="en-US" i="1" dirty="0" smtClean="0">
                <a:latin typeface="+mj-lt"/>
              </a:rPr>
              <a:t>Presented by</a:t>
            </a:r>
            <a:endParaRPr lang="en-US" i="1" dirty="0">
              <a:latin typeface="+mj-lt"/>
            </a:endParaRPr>
          </a:p>
          <a:p>
            <a:r>
              <a:rPr lang="en-US" i="1" dirty="0" smtClean="0">
                <a:latin typeface="+mj-lt"/>
              </a:rPr>
              <a:t>Marylia Kelley, Executive Director</a:t>
            </a:r>
          </a:p>
          <a:p>
            <a:r>
              <a:rPr lang="en-US" i="1" dirty="0" smtClean="0">
                <a:latin typeface="+mj-lt"/>
              </a:rPr>
              <a:t>Tri-Valley CAREs, Livermore, CA</a:t>
            </a:r>
          </a:p>
          <a:p>
            <a:r>
              <a:rPr lang="en-US" i="1" dirty="0" smtClean="0">
                <a:latin typeface="+mj-lt"/>
              </a:rPr>
              <a:t>11-19-2019</a:t>
            </a:r>
          </a:p>
          <a:p>
            <a:endParaRPr lang="en-US" dirty="0" smtClean="0">
              <a:latin typeface="+mj-lt"/>
            </a:endParaRPr>
          </a:p>
          <a:p>
            <a:r>
              <a:rPr lang="en-US" dirty="0" smtClean="0">
                <a:latin typeface="+mj-lt"/>
              </a:rPr>
              <a:t>www.trivalleycares.org</a:t>
            </a:r>
          </a:p>
          <a:p>
            <a:r>
              <a:rPr lang="en-US" dirty="0" smtClean="0">
                <a:latin typeface="+mj-lt"/>
              </a:rPr>
              <a:t>  </a:t>
            </a:r>
            <a:endParaRPr lang="en-US" dirty="0">
              <a:latin typeface="+mj-lt"/>
            </a:endParaRPr>
          </a:p>
        </p:txBody>
      </p:sp>
    </p:spTree>
    <p:extLst>
      <p:ext uri="{BB962C8B-B14F-4D97-AF65-F5344CB8AC3E}">
        <p14:creationId xmlns:p14="http://schemas.microsoft.com/office/powerpoint/2010/main" val="165983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00B050"/>
                </a:solidFill>
                <a:latin typeface="Candara" charset="0"/>
                <a:ea typeface="Candara" charset="0"/>
                <a:cs typeface="Candara" charset="0"/>
              </a:rPr>
              <a:t>A New Warhead, the W87-1, is Driving  Expanded Pit Production </a:t>
            </a:r>
            <a:endParaRPr lang="en-US" sz="3200" b="1" dirty="0">
              <a:solidFill>
                <a:srgbClr val="00B050"/>
              </a:solidFill>
              <a:latin typeface="Candara" charset="0"/>
              <a:ea typeface="Candara" charset="0"/>
              <a:cs typeface="Candara" charset="0"/>
            </a:endParaRPr>
          </a:p>
        </p:txBody>
      </p:sp>
      <p:sp>
        <p:nvSpPr>
          <p:cNvPr id="12" name="Content Placeholder 11"/>
          <p:cNvSpPr>
            <a:spLocks noGrp="1"/>
          </p:cNvSpPr>
          <p:nvPr>
            <p:ph sz="half" idx="2"/>
          </p:nvPr>
        </p:nvSpPr>
        <p:spPr/>
        <p:style>
          <a:lnRef idx="1">
            <a:schemeClr val="accent6"/>
          </a:lnRef>
          <a:fillRef idx="3">
            <a:schemeClr val="accent6"/>
          </a:fillRef>
          <a:effectRef idx="2">
            <a:schemeClr val="accent6"/>
          </a:effectRef>
          <a:fontRef idx="minor">
            <a:schemeClr val="lt1"/>
          </a:fontRef>
        </p:style>
        <p:txBody>
          <a:bodyPr>
            <a:normAutofit/>
          </a:bodyPr>
          <a:lstStyle/>
          <a:p>
            <a:pPr marL="0" indent="0">
              <a:buNone/>
            </a:pPr>
            <a:endParaRPr lang="en-US" sz="600" dirty="0" smtClean="0">
              <a:solidFill>
                <a:srgbClr val="000000"/>
              </a:solidFill>
            </a:endParaRPr>
          </a:p>
          <a:p>
            <a:pPr marL="0" indent="0">
              <a:buNone/>
            </a:pPr>
            <a:r>
              <a:rPr lang="en-US" sz="2400" dirty="0" smtClean="0">
                <a:solidFill>
                  <a:srgbClr val="000000"/>
                </a:solidFill>
              </a:rPr>
              <a:t>“The 80 a year NNSA plans to produce by 2030 and beyond are all for the W87-1-style warheads that will top Ground Based Strategic Deterrent missiles.” </a:t>
            </a:r>
          </a:p>
          <a:p>
            <a:pPr marL="0" indent="0">
              <a:buNone/>
            </a:pPr>
            <a:r>
              <a:rPr lang="en-US" sz="2400" dirty="0" smtClean="0">
                <a:solidFill>
                  <a:srgbClr val="000000"/>
                </a:solidFill>
              </a:rPr>
              <a:t>June 4, 2019 </a:t>
            </a:r>
          </a:p>
          <a:p>
            <a:pPr marL="0" indent="0">
              <a:buNone/>
            </a:pPr>
            <a:r>
              <a:rPr lang="en-US" sz="2400" dirty="0" smtClean="0">
                <a:solidFill>
                  <a:srgbClr val="000000"/>
                </a:solidFill>
              </a:rPr>
              <a:t>Exchange Monitor Publications</a:t>
            </a:r>
            <a:endParaRPr lang="en-US" dirty="0"/>
          </a:p>
        </p:txBody>
      </p:sp>
      <p:pic>
        <p:nvPicPr>
          <p:cNvPr id="5" name="Content Placeholder 4"/>
          <p:cNvPicPr>
            <a:picLocks noGrp="1" noChangeAspect="1"/>
          </p:cNvPicPr>
          <p:nvPr>
            <p:ph sz="quarter" idx="4"/>
          </p:nvPr>
        </p:nvPicPr>
        <p:blipFill>
          <a:blip r:embed="rId2"/>
          <a:srcRect l="11448" r="11448"/>
          <a:stretch>
            <a:fillRect/>
          </a:stretch>
        </p:blipFill>
        <p:spPr>
          <a:xfrm>
            <a:off x="4645025" y="2209800"/>
            <a:ext cx="4041775" cy="3916363"/>
          </a:xfrm>
        </p:spPr>
      </p:pic>
      <p:sp>
        <p:nvSpPr>
          <p:cNvPr id="4" name="Text Placeholder 3"/>
          <p:cNvSpPr>
            <a:spLocks noGrp="1"/>
          </p:cNvSpPr>
          <p:nvPr>
            <p:ph type="body" idx="1"/>
          </p:nvPr>
        </p:nvSpPr>
        <p:spPr>
          <a:xfrm>
            <a:off x="629842" y="1905001"/>
            <a:ext cx="3868340" cy="600074"/>
          </a:xfrm>
        </p:spPr>
        <p:txBody>
          <a:bodyPr>
            <a:normAutofit fontScale="92500"/>
          </a:bodyPr>
          <a:lstStyle/>
          <a:p>
            <a:r>
              <a:rPr lang="en-US" dirty="0" smtClean="0"/>
              <a:t>The W87-1 Requires New Pits</a:t>
            </a:r>
            <a:endParaRPr lang="en-US" dirty="0"/>
          </a:p>
        </p:txBody>
      </p:sp>
    </p:spTree>
    <p:extLst>
      <p:ext uri="{BB962C8B-B14F-4D97-AF65-F5344CB8AC3E}">
        <p14:creationId xmlns:p14="http://schemas.microsoft.com/office/powerpoint/2010/main" val="4026384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sz="3200" b="1" dirty="0" smtClean="0">
                <a:latin typeface="Candara"/>
                <a:cs typeface="Candara"/>
              </a:rPr>
              <a:t>NNSA Plutonium Pit Engineering Assessment Results • May 2018 • Slide #10 </a:t>
            </a:r>
            <a:endParaRPr lang="en-US" sz="3200" b="1" dirty="0">
              <a:latin typeface="Candara"/>
              <a:cs typeface="Candara"/>
            </a:endParaRPr>
          </a:p>
        </p:txBody>
      </p:sp>
      <p:sp>
        <p:nvSpPr>
          <p:cNvPr id="8" name="Content Placeholder 7"/>
          <p:cNvSpPr>
            <a:spLocks noGrp="1"/>
          </p:cNvSpPr>
          <p:nvPr>
            <p:ph idx="1"/>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47500" lnSpcReduction="20000"/>
          </a:bodyPr>
          <a:lstStyle/>
          <a:p>
            <a:endParaRPr lang="en-US" b="1" dirty="0" smtClean="0"/>
          </a:p>
          <a:p>
            <a:r>
              <a:rPr lang="en-US" b="1" dirty="0" smtClean="0"/>
              <a:t>Lifecycle </a:t>
            </a:r>
            <a:r>
              <a:rPr lang="en-US" b="1" dirty="0"/>
              <a:t>Costs (LCC) </a:t>
            </a:r>
            <a:endParaRPr lang="en-US" dirty="0"/>
          </a:p>
          <a:p>
            <a:r>
              <a:rPr lang="en-US" dirty="0" smtClean="0"/>
              <a:t>Pit </a:t>
            </a:r>
            <a:r>
              <a:rPr lang="en-US" dirty="0"/>
              <a:t>production activities at two sites would result in higher LCCs </a:t>
            </a:r>
          </a:p>
          <a:p>
            <a:r>
              <a:rPr lang="en-US" dirty="0" smtClean="0"/>
              <a:t>LCCs </a:t>
            </a:r>
            <a:r>
              <a:rPr lang="en-US" dirty="0"/>
              <a:t>do not include the future cost of PF-4 replacement or life extension </a:t>
            </a:r>
          </a:p>
          <a:p>
            <a:r>
              <a:rPr lang="en-US" dirty="0" smtClean="0"/>
              <a:t>LCCs </a:t>
            </a:r>
            <a:r>
              <a:rPr lang="en-US" dirty="0"/>
              <a:t>costs do not include offset to Alternative 1 (MFFF) by reducing overall nuclear complex LCCs </a:t>
            </a:r>
            <a:r>
              <a:rPr lang="is-IS" dirty="0" smtClean="0"/>
              <a:t>…</a:t>
            </a:r>
            <a:endParaRPr lang="en-US" dirty="0"/>
          </a:p>
          <a:p>
            <a:r>
              <a:rPr lang="en-US" dirty="0" smtClean="0"/>
              <a:t>Path </a:t>
            </a:r>
            <a:r>
              <a:rPr lang="en-US" dirty="0"/>
              <a:t>forward should not be decided solely on lowest cost, which could constrain pit production to a single facility at a single site </a:t>
            </a:r>
          </a:p>
          <a:p>
            <a:r>
              <a:rPr lang="en-US" dirty="0" smtClean="0">
                <a:solidFill>
                  <a:schemeClr val="bg1"/>
                </a:solidFill>
              </a:rPr>
              <a:t>The </a:t>
            </a:r>
            <a:r>
              <a:rPr lang="en-US" dirty="0">
                <a:solidFill>
                  <a:schemeClr val="bg1"/>
                </a:solidFill>
              </a:rPr>
              <a:t>alternative with the lowest LCC would not meet the Administration’s stated </a:t>
            </a:r>
            <a:r>
              <a:rPr lang="en-US" dirty="0" smtClean="0">
                <a:solidFill>
                  <a:schemeClr val="bg1"/>
                </a:solidFill>
              </a:rPr>
              <a:t>policy</a:t>
            </a:r>
            <a:r>
              <a:rPr lang="is-IS" dirty="0" smtClean="0">
                <a:solidFill>
                  <a:schemeClr val="bg1"/>
                </a:solidFill>
              </a:rPr>
              <a:t>…</a:t>
            </a:r>
            <a:endParaRPr lang="is-IS" dirty="0">
              <a:solidFill>
                <a:schemeClr val="bg1"/>
              </a:solidFill>
            </a:endParaRPr>
          </a:p>
          <a:p>
            <a:r>
              <a:rPr lang="en-US" dirty="0" smtClean="0">
                <a:solidFill>
                  <a:schemeClr val="bg1"/>
                </a:solidFill>
              </a:rPr>
              <a:t> </a:t>
            </a:r>
            <a:r>
              <a:rPr lang="en-US" b="1" dirty="0" smtClean="0">
                <a:solidFill>
                  <a:schemeClr val="bg1"/>
                </a:solidFill>
              </a:rPr>
              <a:t>Alternative </a:t>
            </a:r>
            <a:r>
              <a:rPr lang="en-US" b="1" dirty="0">
                <a:solidFill>
                  <a:schemeClr val="bg1"/>
                </a:solidFill>
              </a:rPr>
              <a:t>1 </a:t>
            </a:r>
            <a:r>
              <a:rPr lang="en-US" b="1" dirty="0" smtClean="0">
                <a:solidFill>
                  <a:schemeClr val="bg1"/>
                </a:solidFill>
              </a:rPr>
              <a:t>	$27.8 Billion </a:t>
            </a:r>
            <a:r>
              <a:rPr lang="en-US" sz="2200" b="1" i="1" dirty="0" smtClean="0">
                <a:solidFill>
                  <a:schemeClr val="bg1"/>
                </a:solidFill>
              </a:rPr>
              <a:t>(Note: This is part of the NNSA Preferred Alternative/SRS/MFFF)</a:t>
            </a:r>
            <a:endParaRPr lang="en-US" sz="2200" i="1" dirty="0">
              <a:solidFill>
                <a:schemeClr val="bg1"/>
              </a:solidFill>
            </a:endParaRPr>
          </a:p>
          <a:p>
            <a:r>
              <a:rPr lang="en-US" b="1" dirty="0">
                <a:solidFill>
                  <a:schemeClr val="bg1"/>
                </a:solidFill>
              </a:rPr>
              <a:t>Alternative 2a </a:t>
            </a:r>
            <a:r>
              <a:rPr lang="en-US" b="1" dirty="0" smtClean="0">
                <a:solidFill>
                  <a:schemeClr val="bg1"/>
                </a:solidFill>
              </a:rPr>
              <a:t>	$$18.8 Billion </a:t>
            </a:r>
            <a:endParaRPr lang="en-US" dirty="0">
              <a:solidFill>
                <a:schemeClr val="bg1"/>
              </a:solidFill>
            </a:endParaRPr>
          </a:p>
          <a:p>
            <a:r>
              <a:rPr lang="en-US" b="1" dirty="0">
                <a:solidFill>
                  <a:schemeClr val="bg1"/>
                </a:solidFill>
              </a:rPr>
              <a:t>Alternative 2b </a:t>
            </a:r>
            <a:r>
              <a:rPr lang="en-US" b="1" dirty="0" smtClean="0">
                <a:solidFill>
                  <a:schemeClr val="bg1"/>
                </a:solidFill>
              </a:rPr>
              <a:t>	$14.3 Billion</a:t>
            </a:r>
            <a:endParaRPr lang="en-US" dirty="0">
              <a:solidFill>
                <a:schemeClr val="bg1"/>
              </a:solidFill>
            </a:endParaRPr>
          </a:p>
          <a:p>
            <a:r>
              <a:rPr lang="en-US" b="1" dirty="0">
                <a:solidFill>
                  <a:schemeClr val="bg1"/>
                </a:solidFill>
              </a:rPr>
              <a:t>Alternative 2c </a:t>
            </a:r>
            <a:r>
              <a:rPr lang="en-US" b="1" dirty="0" smtClean="0">
                <a:solidFill>
                  <a:schemeClr val="bg1"/>
                </a:solidFill>
              </a:rPr>
              <a:t>	$14.8 Billion </a:t>
            </a:r>
            <a:r>
              <a:rPr lang="en-US" sz="2200" b="1" i="1" dirty="0" smtClean="0">
                <a:solidFill>
                  <a:schemeClr val="bg1"/>
                </a:solidFill>
              </a:rPr>
              <a:t>(Note: This is part of the NNSA Preferred Alternative/LANL/PF4)</a:t>
            </a:r>
          </a:p>
          <a:p>
            <a:endParaRPr lang="en-US" sz="2200" b="1" dirty="0">
              <a:solidFill>
                <a:schemeClr val="bg1"/>
              </a:solidFill>
            </a:endParaRPr>
          </a:p>
          <a:p>
            <a:pPr marL="0" indent="0" algn="ctr">
              <a:buNone/>
            </a:pPr>
            <a:r>
              <a:rPr lang="en-US" sz="4200" b="1" dirty="0" smtClean="0">
                <a:solidFill>
                  <a:schemeClr val="accent2">
                    <a:lumMod val="75000"/>
                  </a:schemeClr>
                </a:solidFill>
              </a:rPr>
              <a:t>Bottom line: If you add the two NNSA Preferred Alternatives at </a:t>
            </a:r>
          </a:p>
          <a:p>
            <a:pPr marL="0" indent="0" algn="ctr">
              <a:buNone/>
            </a:pPr>
            <a:r>
              <a:rPr lang="en-US" sz="4200" b="1" dirty="0" smtClean="0">
                <a:solidFill>
                  <a:schemeClr val="accent2">
                    <a:lumMod val="75000"/>
                  </a:schemeClr>
                </a:solidFill>
              </a:rPr>
              <a:t>LANL and SRS = LCC of  $42.6 Billion</a:t>
            </a:r>
            <a:endParaRPr lang="en-US" sz="4200" dirty="0">
              <a:solidFill>
                <a:schemeClr val="accent2">
                  <a:lumMod val="75000"/>
                </a:schemeClr>
              </a:solidFill>
            </a:endParaRPr>
          </a:p>
        </p:txBody>
      </p:sp>
    </p:spTree>
    <p:extLst>
      <p:ext uri="{BB962C8B-B14F-4D97-AF65-F5344CB8AC3E}">
        <p14:creationId xmlns:p14="http://schemas.microsoft.com/office/powerpoint/2010/main" val="168258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209674"/>
          </a:xfrm>
        </p:spPr>
        <p:txBody>
          <a:bodyPr>
            <a:normAutofit/>
          </a:bodyPr>
          <a:lstStyle/>
          <a:p>
            <a:pPr algn="ctr"/>
            <a:r>
              <a:rPr lang="en-US" sz="3800" b="1" dirty="0" smtClean="0">
                <a:solidFill>
                  <a:srgbClr val="FF0000"/>
                </a:solidFill>
                <a:latin typeface="Candara"/>
                <a:cs typeface="Candara"/>
              </a:rPr>
              <a:t>What Do You Get for the Money?</a:t>
            </a:r>
            <a:endParaRPr lang="en-US" sz="3800" dirty="0">
              <a:solidFill>
                <a:srgbClr val="FF0000"/>
              </a:solidFill>
              <a:latin typeface="Candara"/>
              <a:cs typeface="Candara"/>
            </a:endParaRPr>
          </a:p>
        </p:txBody>
      </p:sp>
      <p:sp>
        <p:nvSpPr>
          <p:cNvPr id="11" name="Text Placeholder 10"/>
          <p:cNvSpPr>
            <a:spLocks noGrp="1"/>
          </p:cNvSpPr>
          <p:nvPr>
            <p:ph type="body"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pPr algn="ctr"/>
            <a:r>
              <a:rPr lang="en-US" dirty="0" smtClean="0"/>
              <a:t>New Warhead, New Pit, New Features = Scientific Uncertainty</a:t>
            </a:r>
            <a:endParaRPr lang="en-US" dirty="0"/>
          </a:p>
        </p:txBody>
      </p:sp>
      <p:sp>
        <p:nvSpPr>
          <p:cNvPr id="12" name="Content Placeholder 11"/>
          <p:cNvSpPr>
            <a:spLocks noGrp="1"/>
          </p:cNvSpPr>
          <p:nvPr>
            <p:ph sz="half" idx="2"/>
          </p:nvPr>
        </p:nvSpPr>
        <p:spPr/>
        <p:style>
          <a:lnRef idx="1">
            <a:schemeClr val="accent6"/>
          </a:lnRef>
          <a:fillRef idx="3">
            <a:schemeClr val="accent6"/>
          </a:fillRef>
          <a:effectRef idx="2">
            <a:schemeClr val="accent6"/>
          </a:effectRef>
          <a:fontRef idx="minor">
            <a:schemeClr val="lt1"/>
          </a:fontRef>
        </p:style>
        <p:txBody>
          <a:bodyPr>
            <a:normAutofit lnSpcReduction="10000"/>
          </a:bodyPr>
          <a:lstStyle/>
          <a:p>
            <a:pPr marL="0" indent="0">
              <a:buNone/>
            </a:pPr>
            <a:endParaRPr lang="en-US" sz="900" dirty="0" smtClean="0">
              <a:solidFill>
                <a:srgbClr val="000000"/>
              </a:solidFill>
            </a:endParaRPr>
          </a:p>
          <a:p>
            <a:pPr marL="0" indent="0">
              <a:buNone/>
            </a:pPr>
            <a:r>
              <a:rPr lang="en-US" sz="2200" dirty="0" smtClean="0">
                <a:solidFill>
                  <a:srgbClr val="000000"/>
                </a:solidFill>
              </a:rPr>
              <a:t>For the W87-1, there will be a new warhead design with a new plutonium pit</a:t>
            </a:r>
            <a:r>
              <a:rPr lang="en-US" sz="2200" dirty="0">
                <a:solidFill>
                  <a:srgbClr val="000000"/>
                </a:solidFill>
              </a:rPr>
              <a:t> </a:t>
            </a:r>
            <a:r>
              <a:rPr lang="en-US" sz="2200" dirty="0" smtClean="0">
                <a:solidFill>
                  <a:srgbClr val="000000"/>
                </a:solidFill>
              </a:rPr>
              <a:t>that is </a:t>
            </a:r>
            <a:r>
              <a:rPr lang="en-US" sz="2200" i="1" u="sng" dirty="0" smtClean="0">
                <a:solidFill>
                  <a:srgbClr val="000000"/>
                </a:solidFill>
              </a:rPr>
              <a:t>based on </a:t>
            </a:r>
            <a:r>
              <a:rPr lang="en-US" sz="2200" dirty="0" smtClean="0">
                <a:solidFill>
                  <a:srgbClr val="000000"/>
                </a:solidFill>
              </a:rPr>
              <a:t>a tested design but was never explosively tested in its planned configuration with its new features. Weapons designers from Livermore Lab and others have stated that the scientific uncertainty introduced by the W87-1 design will lead to certification challenges. </a:t>
            </a:r>
            <a:endParaRPr lang="en-US" dirty="0"/>
          </a:p>
        </p:txBody>
      </p:sp>
      <p:sp>
        <p:nvSpPr>
          <p:cNvPr id="13" name="Text Placeholder 12"/>
          <p:cNvSpPr>
            <a:spLocks noGrp="1"/>
          </p:cNvSpPr>
          <p:nvPr>
            <p:ph type="body" sz="quarter" idx="3"/>
          </p:nvPr>
        </p:nvSpPr>
        <p:spPr>
          <a:xfrm>
            <a:off x="4645025" y="1535113"/>
            <a:ext cx="4041775" cy="639762"/>
          </a:xfrm>
        </p:spPr>
        <p:txBody>
          <a:bodyPr>
            <a:normAutofit/>
          </a:bodyPr>
          <a:lstStyle/>
          <a:p>
            <a:pPr algn="ctr"/>
            <a:r>
              <a:rPr lang="en-US" sz="2000" b="0" dirty="0">
                <a:solidFill>
                  <a:prstClr val="black"/>
                </a:solidFill>
              </a:rPr>
              <a:t>Slippery Slope Ahead!</a:t>
            </a:r>
            <a:endParaRPr lang="en-US" sz="2000" dirty="0"/>
          </a:p>
        </p:txBody>
      </p:sp>
      <p:pic>
        <p:nvPicPr>
          <p:cNvPr id="5" name="Content Placeholder 4"/>
          <p:cNvPicPr>
            <a:picLocks noGrp="1" noChangeAspect="1"/>
          </p:cNvPicPr>
          <p:nvPr>
            <p:ph sz="quarter" idx="4"/>
          </p:nvPr>
        </p:nvPicPr>
        <p:blipFill>
          <a:blip r:embed="rId2"/>
          <a:srcRect t="2830" b="2830"/>
          <a:stretch>
            <a:fillRect/>
          </a:stretch>
        </p:blipFill>
        <p:spPr>
          <a:xfrm>
            <a:off x="4645025" y="2174875"/>
            <a:ext cx="4041775" cy="3951288"/>
          </a:xfrm>
        </p:spPr>
      </p:pic>
    </p:spTree>
    <p:extLst>
      <p:ext uri="{BB962C8B-B14F-4D97-AF65-F5344CB8AC3E}">
        <p14:creationId xmlns:p14="http://schemas.microsoft.com/office/powerpoint/2010/main" val="273465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477538"/>
                </a:solidFill>
                <a:latin typeface="Candara"/>
              </a:rPr>
              <a:t>The W87-1 May Stray </a:t>
            </a:r>
            <a:r>
              <a:rPr lang="en-US" sz="3600" b="1" dirty="0">
                <a:solidFill>
                  <a:srgbClr val="477538"/>
                </a:solidFill>
                <a:latin typeface="Candara"/>
              </a:rPr>
              <a:t>T</a:t>
            </a:r>
            <a:r>
              <a:rPr lang="en-US" sz="3600" b="1" dirty="0" smtClean="0">
                <a:solidFill>
                  <a:srgbClr val="477538"/>
                </a:solidFill>
                <a:latin typeface="Candara"/>
              </a:rPr>
              <a:t>oo Far from What was Proof Tested in Nevada</a:t>
            </a:r>
            <a:endParaRPr lang="en-US" sz="3600" dirty="0"/>
          </a:p>
        </p:txBody>
      </p:sp>
      <p:sp>
        <p:nvSpPr>
          <p:cNvPr id="11" name="Text Placeholder 10"/>
          <p:cNvSpPr>
            <a:spLocks noGrp="1"/>
          </p:cNvSpPr>
          <p:nvPr>
            <p:ph type="body" idx="1"/>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The U.S. Stopped Nuclear Explosive Testing in 1992</a:t>
            </a:r>
            <a:endParaRPr lang="en-US" dirty="0"/>
          </a:p>
        </p:txBody>
      </p:sp>
      <p:sp>
        <p:nvSpPr>
          <p:cNvPr id="12" name="Content Placeholder 11"/>
          <p:cNvSpPr>
            <a:spLocks noGrp="1"/>
          </p:cNvSpPr>
          <p:nvPr>
            <p:ph sz="half" idx="2"/>
          </p:nvPr>
        </p:nvSpPr>
        <p:spPr/>
        <p:style>
          <a:lnRef idx="1">
            <a:schemeClr val="accent6"/>
          </a:lnRef>
          <a:fillRef idx="3">
            <a:schemeClr val="accent6"/>
          </a:fillRef>
          <a:effectRef idx="2">
            <a:schemeClr val="accent6"/>
          </a:effectRef>
          <a:fontRef idx="minor">
            <a:schemeClr val="lt1"/>
          </a:fontRef>
        </p:style>
        <p:txBody>
          <a:bodyPr>
            <a:normAutofit/>
          </a:bodyPr>
          <a:lstStyle/>
          <a:p>
            <a:pPr marL="0" indent="0">
              <a:buNone/>
            </a:pPr>
            <a:r>
              <a:rPr lang="en-US" sz="2000" dirty="0" smtClean="0">
                <a:solidFill>
                  <a:srgbClr val="000000"/>
                </a:solidFill>
              </a:rPr>
              <a:t>If the W87-1 development program goes forward as planned in the 2018 Nuclear </a:t>
            </a:r>
            <a:r>
              <a:rPr lang="en-US" sz="2000" dirty="0">
                <a:solidFill>
                  <a:srgbClr val="000000"/>
                </a:solidFill>
              </a:rPr>
              <a:t>P</a:t>
            </a:r>
            <a:r>
              <a:rPr lang="en-US" sz="2000" dirty="0" smtClean="0">
                <a:solidFill>
                  <a:srgbClr val="000000"/>
                </a:solidFill>
              </a:rPr>
              <a:t>osture Review </a:t>
            </a:r>
            <a:r>
              <a:rPr lang="mr-IN" sz="2000" dirty="0" smtClean="0">
                <a:solidFill>
                  <a:srgbClr val="000000"/>
                </a:solidFill>
              </a:rPr>
              <a:t>–</a:t>
            </a:r>
            <a:r>
              <a:rPr lang="en-US" sz="2000" dirty="0" smtClean="0">
                <a:solidFill>
                  <a:srgbClr val="000000"/>
                </a:solidFill>
              </a:rPr>
              <a:t> and with the Lawrence Livermore National Laboratory as “Lead Lab” in its design - the U.S. Congress and Administration officials could be confronted by an unacceptable choice: Put a weapon into the stockpile that is less reliable than the design it replaces or resume underground nuclear explosive testing at some yield in </a:t>
            </a:r>
            <a:r>
              <a:rPr lang="en-US" sz="2000" dirty="0">
                <a:solidFill>
                  <a:srgbClr val="000000"/>
                </a:solidFill>
              </a:rPr>
              <a:t>N</a:t>
            </a:r>
            <a:r>
              <a:rPr lang="en-US" sz="2000" dirty="0" smtClean="0">
                <a:solidFill>
                  <a:srgbClr val="000000"/>
                </a:solidFill>
              </a:rPr>
              <a:t>evada. </a:t>
            </a:r>
            <a:endParaRPr lang="en-US" sz="2000" dirty="0">
              <a:solidFill>
                <a:srgbClr val="000000"/>
              </a:solidFill>
            </a:endParaRPr>
          </a:p>
        </p:txBody>
      </p:sp>
      <p:sp>
        <p:nvSpPr>
          <p:cNvPr id="13" name="Text Placeholder 12"/>
          <p:cNvSpPr>
            <a:spLocks noGrp="1"/>
          </p:cNvSpPr>
          <p:nvPr>
            <p:ph type="body" sz="quarter" idx="3"/>
          </p:nvPr>
        </p:nvSpPr>
        <p:spPr>
          <a:xfrm>
            <a:off x="4645025" y="1535112"/>
            <a:ext cx="45719" cy="45719"/>
          </a:xfrm>
        </p:spPr>
        <p:txBody>
          <a:bodyPr>
            <a:normAutofit fontScale="25000" lnSpcReduction="20000"/>
          </a:bodyPr>
          <a:lstStyle/>
          <a:p>
            <a:pPr algn="r"/>
            <a:endParaRPr lang="en-US" sz="2000" b="0" dirty="0"/>
          </a:p>
        </p:txBody>
      </p:sp>
      <p:sp>
        <p:nvSpPr>
          <p:cNvPr id="8" name="Content Placeholder 7"/>
          <p:cNvSpPr>
            <a:spLocks noGrp="1"/>
          </p:cNvSpPr>
          <p:nvPr>
            <p:ph sz="quarter" idx="4"/>
          </p:nvPr>
        </p:nvSpPr>
        <p:spPr>
          <a:xfrm>
            <a:off x="5025876" y="1663699"/>
            <a:ext cx="3529026" cy="4343401"/>
          </a:xfrm>
        </p:spPr>
        <p:style>
          <a:lnRef idx="2">
            <a:schemeClr val="dk1"/>
          </a:lnRef>
          <a:fillRef idx="1">
            <a:schemeClr val="lt1"/>
          </a:fillRef>
          <a:effectRef idx="0">
            <a:schemeClr val="dk1"/>
          </a:effectRef>
          <a:fontRef idx="minor">
            <a:schemeClr val="dk1"/>
          </a:fontRef>
        </p:style>
        <p:txBody>
          <a:bodyPr>
            <a:normAutofit/>
          </a:bodyPr>
          <a:lstStyle/>
          <a:p>
            <a:pPr>
              <a:buNone/>
            </a:pPr>
            <a:r>
              <a:rPr lang="en-US" dirty="0">
                <a:solidFill>
                  <a:schemeClr val="tx2">
                    <a:lumMod val="25000"/>
                    <a:lumOff val="75000"/>
                  </a:schemeClr>
                </a:solidFill>
              </a:rPr>
              <a:t>	</a:t>
            </a:r>
            <a:endParaRPr lang="en-US" dirty="0"/>
          </a:p>
        </p:txBody>
      </p:sp>
      <p:pic>
        <p:nvPicPr>
          <p:cNvPr id="3" name="Picture 2"/>
          <p:cNvPicPr>
            <a:picLocks noChangeAspect="1"/>
          </p:cNvPicPr>
          <p:nvPr/>
        </p:nvPicPr>
        <p:blipFill>
          <a:blip r:embed="rId2"/>
          <a:stretch>
            <a:fillRect/>
          </a:stretch>
        </p:blipFill>
        <p:spPr>
          <a:xfrm>
            <a:off x="5081841" y="1745556"/>
            <a:ext cx="3439107" cy="4192435"/>
          </a:xfrm>
          <a:prstGeom prst="rect">
            <a:avLst/>
          </a:prstGeom>
        </p:spPr>
      </p:pic>
    </p:spTree>
    <p:extLst>
      <p:ext uri="{BB962C8B-B14F-4D97-AF65-F5344CB8AC3E}">
        <p14:creationId xmlns:p14="http://schemas.microsoft.com/office/powerpoint/2010/main" val="304713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1800" y="313268"/>
            <a:ext cx="8322734" cy="2000548"/>
          </a:xfrm>
          <a:prstGeom prst="rect">
            <a:avLst/>
          </a:prstGeom>
          <a:noFill/>
        </p:spPr>
        <p:txBody>
          <a:bodyPr wrap="square" rtlCol="0">
            <a:spAutoFit/>
          </a:bodyPr>
          <a:lstStyle/>
          <a:p>
            <a:pPr algn="ctr" fontAlgn="base"/>
            <a:r>
              <a:rPr lang="en-US" sz="3600" b="1" dirty="0" smtClean="0">
                <a:solidFill>
                  <a:srgbClr val="FF0000"/>
                </a:solidFill>
                <a:latin typeface="Candara"/>
                <a:cs typeface="Candara"/>
              </a:rPr>
              <a:t>The Increasing Nuclear Dangers</a:t>
            </a:r>
          </a:p>
          <a:p>
            <a:pPr fontAlgn="base"/>
            <a:endParaRPr lang="en-US" sz="3200" b="1" dirty="0">
              <a:solidFill>
                <a:srgbClr val="477538"/>
              </a:solidFill>
              <a:latin typeface="Candara"/>
              <a:cs typeface="Candara"/>
            </a:endParaRPr>
          </a:p>
          <a:p>
            <a:pPr fontAlgn="base"/>
            <a:endParaRPr lang="en-US" sz="3200" b="1" dirty="0">
              <a:latin typeface="Candara"/>
              <a:cs typeface="Candara"/>
            </a:endParaRPr>
          </a:p>
          <a:p>
            <a:endParaRPr lang="en-US" sz="1200" dirty="0" smtClean="0"/>
          </a:p>
          <a:p>
            <a:endParaRPr lang="en-US" sz="1200" dirty="0"/>
          </a:p>
        </p:txBody>
      </p:sp>
      <p:pic>
        <p:nvPicPr>
          <p:cNvPr id="3" name="Picture 2"/>
          <p:cNvPicPr>
            <a:picLocks noChangeAspect="1"/>
          </p:cNvPicPr>
          <p:nvPr/>
        </p:nvPicPr>
        <p:blipFill>
          <a:blip r:embed="rId2"/>
          <a:stretch>
            <a:fillRect/>
          </a:stretch>
        </p:blipFill>
        <p:spPr>
          <a:xfrm>
            <a:off x="343658" y="1293205"/>
            <a:ext cx="8440948" cy="5107428"/>
          </a:xfrm>
          <a:prstGeom prst="rect">
            <a:avLst/>
          </a:prstGeom>
        </p:spPr>
      </p:pic>
    </p:spTree>
    <p:extLst>
      <p:ext uri="{BB962C8B-B14F-4D97-AF65-F5344CB8AC3E}">
        <p14:creationId xmlns:p14="http://schemas.microsoft.com/office/powerpoint/2010/main" val="123295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101600"/>
            <a:ext cx="9000066" cy="1077218"/>
          </a:xfrm>
          <a:prstGeom prst="rect">
            <a:avLst/>
          </a:prstGeom>
          <a:noFill/>
        </p:spPr>
        <p:txBody>
          <a:bodyPr wrap="square" rtlCol="0">
            <a:spAutoFit/>
          </a:bodyPr>
          <a:lstStyle/>
          <a:p>
            <a:pPr algn="ctr"/>
            <a:r>
              <a:rPr lang="en-US" sz="3200" b="1" dirty="0" smtClean="0">
                <a:solidFill>
                  <a:srgbClr val="00B050"/>
                </a:solidFill>
                <a:latin typeface="Candara"/>
                <a:cs typeface="Candara"/>
              </a:rPr>
              <a:t>There </a:t>
            </a:r>
            <a:r>
              <a:rPr lang="en-US" sz="3200" b="1" smtClean="0">
                <a:solidFill>
                  <a:srgbClr val="00B050"/>
                </a:solidFill>
                <a:latin typeface="Candara"/>
                <a:cs typeface="Candara"/>
              </a:rPr>
              <a:t>are Superior Alternatives </a:t>
            </a:r>
            <a:r>
              <a:rPr lang="en-US" sz="3200" b="1" dirty="0" smtClean="0">
                <a:solidFill>
                  <a:srgbClr val="00B050"/>
                </a:solidFill>
                <a:latin typeface="Candara"/>
                <a:cs typeface="Candara"/>
              </a:rPr>
              <a:t>to the W87-1 and Expanded Pit Production</a:t>
            </a:r>
            <a:endParaRPr lang="en-US" sz="3200" b="1" dirty="0">
              <a:solidFill>
                <a:srgbClr val="00B050"/>
              </a:solidFill>
              <a:latin typeface="Candara"/>
              <a:cs typeface="Candara"/>
            </a:endParaRPr>
          </a:p>
        </p:txBody>
      </p:sp>
      <p:pic>
        <p:nvPicPr>
          <p:cNvPr id="3" name="Picture 2"/>
          <p:cNvPicPr>
            <a:picLocks noChangeAspect="1"/>
          </p:cNvPicPr>
          <p:nvPr/>
        </p:nvPicPr>
        <p:blipFill>
          <a:blip r:embed="rId2"/>
          <a:stretch>
            <a:fillRect/>
          </a:stretch>
        </p:blipFill>
        <p:spPr>
          <a:xfrm>
            <a:off x="508000" y="1231900"/>
            <a:ext cx="8140700" cy="5295900"/>
          </a:xfrm>
          <a:prstGeom prst="rect">
            <a:avLst/>
          </a:prstGeom>
        </p:spPr>
      </p:pic>
    </p:spTree>
    <p:extLst>
      <p:ext uri="{BB962C8B-B14F-4D97-AF65-F5344CB8AC3E}">
        <p14:creationId xmlns:p14="http://schemas.microsoft.com/office/powerpoint/2010/main" val="166794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6147" y="1935309"/>
            <a:ext cx="7629659" cy="4545961"/>
          </a:xfrm>
          <a:prstGeom prst="rect">
            <a:avLst/>
          </a:prstGeom>
        </p:spPr>
      </p:pic>
      <p:sp>
        <p:nvSpPr>
          <p:cNvPr id="3" name="TextBox 2"/>
          <p:cNvSpPr txBox="1"/>
          <p:nvPr/>
        </p:nvSpPr>
        <p:spPr>
          <a:xfrm>
            <a:off x="457200" y="406400"/>
            <a:ext cx="8305800" cy="1477328"/>
          </a:xfrm>
          <a:prstGeom prst="rect">
            <a:avLst/>
          </a:prstGeom>
          <a:noFill/>
        </p:spPr>
        <p:txBody>
          <a:bodyPr wrap="square" rtlCol="0">
            <a:spAutoFit/>
          </a:bodyPr>
          <a:lstStyle/>
          <a:p>
            <a:pPr algn="ctr"/>
            <a:r>
              <a:rPr lang="en-US" b="1" dirty="0">
                <a:solidFill>
                  <a:srgbClr val="3366FF"/>
                </a:solidFill>
                <a:latin typeface="Candara"/>
                <a:cs typeface="Candara"/>
              </a:rPr>
              <a:t>Tell a friend. Write l</a:t>
            </a:r>
            <a:r>
              <a:rPr lang="en-US" b="1" dirty="0" smtClean="0">
                <a:solidFill>
                  <a:srgbClr val="3366FF"/>
                </a:solidFill>
                <a:latin typeface="Candara"/>
                <a:cs typeface="Candara"/>
              </a:rPr>
              <a:t>etters to the editor. Write letters to elected officials. Stay informed. Join a local group if you have not done so already. Reinvigorate your activism. Submit comments during public comment periods under the National Environmental Policy Act. Do that creative thing you have been meaning to do. </a:t>
            </a:r>
            <a:r>
              <a:rPr lang="en-US" b="1" dirty="0" smtClean="0">
                <a:solidFill>
                  <a:srgbClr val="FF0000"/>
                </a:solidFill>
                <a:latin typeface="Candara"/>
                <a:cs typeface="Candara"/>
              </a:rPr>
              <a:t>Remember: The one wrong action is inaction!</a:t>
            </a:r>
            <a:endParaRPr lang="en-US" b="1" dirty="0">
              <a:solidFill>
                <a:srgbClr val="FF0000"/>
              </a:solidFill>
              <a:latin typeface="Candara"/>
              <a:cs typeface="Candara"/>
            </a:endParaRPr>
          </a:p>
        </p:txBody>
      </p:sp>
    </p:spTree>
    <p:extLst>
      <p:ext uri="{BB962C8B-B14F-4D97-AF65-F5344CB8AC3E}">
        <p14:creationId xmlns:p14="http://schemas.microsoft.com/office/powerpoint/2010/main" val="11570713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TotalTime>
  <Words>450</Words>
  <Application>Microsoft Macintosh PowerPoint</Application>
  <PresentationFormat>On-screen Show (4:3)</PresentationFormat>
  <Paragraphs>47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Candara</vt:lpstr>
      <vt:lpstr>Mangal</vt:lpstr>
      <vt:lpstr>Office Theme</vt:lpstr>
      <vt:lpstr>Connecting the Dots:  New Warhead Designs, Expanded Plutonium Pit  Production and Increasing Nuclear Dangers</vt:lpstr>
      <vt:lpstr>A New Warhead, the W87-1, is Driving  Expanded Pit Production </vt:lpstr>
      <vt:lpstr>NNSA Plutonium Pit Engineering Assessment Results • May 2018 • Slide #10 </vt:lpstr>
      <vt:lpstr>What Do You Get for the Money?</vt:lpstr>
      <vt:lpstr>The W87-1 May Stray Too Far from What was Proof Tested in Nevada</vt:lpstr>
      <vt:lpstr>PowerPoint Presentation</vt:lpstr>
      <vt:lpstr>PowerPoint Presentation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Yundt</dc:creator>
  <cp:lastModifiedBy>Microsoft Office User</cp:lastModifiedBy>
  <cp:revision>79</cp:revision>
  <cp:lastPrinted>2019-06-13T05:48:10Z</cp:lastPrinted>
  <dcterms:created xsi:type="dcterms:W3CDTF">2017-05-17T19:50:02Z</dcterms:created>
  <dcterms:modified xsi:type="dcterms:W3CDTF">2019-11-19T21:33:08Z</dcterms:modified>
</cp:coreProperties>
</file>