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14"/>
  </p:notesMasterIdLst>
  <p:sldIdLst>
    <p:sldId id="256" r:id="rId2"/>
    <p:sldId id="260" r:id="rId3"/>
    <p:sldId id="259" r:id="rId4"/>
    <p:sldId id="261" r:id="rId5"/>
    <p:sldId id="258" r:id="rId6"/>
    <p:sldId id="267" r:id="rId7"/>
    <p:sldId id="257" r:id="rId8"/>
    <p:sldId id="262" r:id="rId9"/>
    <p:sldId id="265" r:id="rId10"/>
    <p:sldId id="264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5AFCD-BA38-7643-B982-98602EE9204E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8058B-3DBD-AA43-8F1C-61028D12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058B-3DBD-AA43-8F1C-61028D128B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7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Invite CAB to use</a:t>
            </a:r>
            <a:r>
              <a:rPr lang="en-US" baseline="0" dirty="0" smtClean="0"/>
              <a:t>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9BEA-9542-854E-B72E-E4D7379A5A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8576-D638-9440-B11A-A53A890DE1B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8F5B-7BB1-9B4E-BF19-9C57054811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nukewatch.org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Dismantling the Nuclear Beast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5946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Jay </a:t>
            </a:r>
            <a:r>
              <a:rPr lang="en-US" dirty="0" smtClean="0"/>
              <a:t>Coghlan,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Director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Nuclear Watch New Mexico</a:t>
            </a:r>
          </a:p>
          <a:p>
            <a:pPr algn="ctr">
              <a:buNone/>
            </a:pPr>
            <a:r>
              <a:rPr lang="en-US" sz="2400" dirty="0" smtClean="0"/>
              <a:t>December 2, 2017</a:t>
            </a:r>
          </a:p>
          <a:p>
            <a:pPr algn="ctr"/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info@nukewatch.org</a:t>
            </a: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www.nukewatch.org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Content Placeholder 4" descr="Nuclear_New_Mexico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6330" r="-6330"/>
          <a:stretch>
            <a:fillRect/>
          </a:stretch>
        </p:blipFill>
        <p:spPr>
          <a:xfrm>
            <a:off x="4275174" y="1182160"/>
            <a:ext cx="4411625" cy="494400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Trump Nuclear Posture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Due </a:t>
            </a:r>
            <a:r>
              <a:rPr lang="en-US" dirty="0" smtClean="0"/>
              <a:t>end </a:t>
            </a:r>
            <a:r>
              <a:rPr lang="en-US" dirty="0" smtClean="0"/>
              <a:t>of January 2018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Expected to end ban on new nuclear weapons designs and new military capabilities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Likely </a:t>
            </a:r>
            <a:r>
              <a:rPr lang="en-US" dirty="0" smtClean="0"/>
              <a:t>n</a:t>
            </a:r>
            <a:r>
              <a:rPr lang="en-US" dirty="0" smtClean="0"/>
              <a:t>ew, more “usable” mini-nukes</a:t>
            </a:r>
            <a:endParaRPr lang="en-US" dirty="0"/>
          </a:p>
        </p:txBody>
      </p:sp>
      <p:pic>
        <p:nvPicPr>
          <p:cNvPr id="5" name="Content Placeholder 4" descr="B2 B6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5307" b="-2530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three-fold rationale for nuclear weapons programs in NM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Jobs, Jobs, Jobs.</a:t>
            </a:r>
          </a:p>
          <a:p>
            <a:r>
              <a:rPr lang="en-US" dirty="0" smtClean="0"/>
              <a:t>We will never break the stranglehold that nuclear weapons programs have over NM politicians until we can posit alternative jobs.</a:t>
            </a:r>
          </a:p>
          <a:p>
            <a:r>
              <a:rPr lang="en-US" dirty="0" smtClean="0"/>
              <a:t>No silver bullets </a:t>
            </a:r>
          </a:p>
          <a:p>
            <a:r>
              <a:rPr lang="en-US" dirty="0" smtClean="0"/>
              <a:t>However, genuine, comprehensive cleanup at LANL  would produce hundreds of high paying jobs, a real win-win while protecting our water and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5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51529"/>
          </a:xfrm>
        </p:spPr>
        <p:txBody>
          <a:bodyPr/>
          <a:lstStyle/>
          <a:p>
            <a:r>
              <a:rPr lang="en-US" dirty="0" smtClean="0"/>
              <a:t>Contact us at</a:t>
            </a:r>
            <a:br>
              <a:rPr lang="en-US" dirty="0" smtClean="0"/>
            </a:br>
            <a:r>
              <a:rPr lang="en-US" dirty="0" smtClean="0"/>
              <a:t>www.nukewatch.org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399" y="2518832"/>
            <a:ext cx="6094119" cy="3500967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Nuclear Watch New Mexico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903 W. Alameda #325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Santa Fe, NM, 87501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505.989.7342 office &amp;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fax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info@nukewatch</a:t>
            </a:r>
            <a:endParaRPr lang="en-US" sz="24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www.nukewatch.org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http://www.nukewatch.org/watchblog/</a:t>
            </a:r>
          </a:p>
          <a:p>
            <a:endParaRPr lang="en-US" dirty="0"/>
          </a:p>
        </p:txBody>
      </p:sp>
      <p:pic>
        <p:nvPicPr>
          <p:cNvPr id="7" name="Content Placeholder 6" descr="Oppie red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12528" b="-12528"/>
          <a:stretch>
            <a:fillRect/>
          </a:stretch>
        </p:blipFill>
        <p:spPr>
          <a:xfrm>
            <a:off x="6099344" y="1639491"/>
            <a:ext cx="2162641" cy="263736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F09B-3836-A14C-A634-656D10DCBE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Weapon Ban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Prohibits the </a:t>
            </a:r>
            <a:r>
              <a:rPr lang="en-US" dirty="0" smtClean="0"/>
              <a:t>development, testing, production, stockpiling, stationing, transfer, use and threat of use of nuclear weapons</a:t>
            </a:r>
          </a:p>
          <a:p>
            <a:r>
              <a:rPr lang="en-US" dirty="0" smtClean="0"/>
              <a:t>53 </a:t>
            </a:r>
            <a:r>
              <a:rPr lang="en-US" dirty="0" smtClean="0"/>
              <a:t>signatories </a:t>
            </a:r>
            <a:r>
              <a:rPr lang="en-US" dirty="0" smtClean="0"/>
              <a:t>to date</a:t>
            </a:r>
          </a:p>
          <a:p>
            <a:r>
              <a:rPr lang="en-US" dirty="0" smtClean="0"/>
              <a:t>U.S. </a:t>
            </a:r>
            <a:r>
              <a:rPr lang="en-US" dirty="0" smtClean="0"/>
              <a:t>and other nuclear weapons powers staunchly </a:t>
            </a:r>
            <a:r>
              <a:rPr lang="en-US" dirty="0" smtClean="0"/>
              <a:t>oppose</a:t>
            </a:r>
          </a:p>
          <a:p>
            <a:pPr marL="0" indent="0">
              <a:buNone/>
            </a:pPr>
            <a:r>
              <a:rPr lang="en-US" dirty="0" smtClean="0"/>
              <a:t>•  ICAN</a:t>
            </a:r>
            <a:r>
              <a:rPr lang="en-US" dirty="0"/>
              <a:t> </a:t>
            </a:r>
            <a:r>
              <a:rPr lang="en-US" dirty="0" smtClean="0"/>
              <a:t>- Nobel Peace Prize </a:t>
            </a:r>
            <a:endParaRPr lang="en-US" dirty="0"/>
          </a:p>
        </p:txBody>
      </p:sp>
      <p:pic>
        <p:nvPicPr>
          <p:cNvPr id="5" name="Content Placeholder 4" descr="ICAN logo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47" b="-458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Weapons in NM = $4B/yr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$</a:t>
            </a:r>
            <a:r>
              <a:rPr lang="en-US" dirty="0" smtClean="0"/>
              <a:t>10.2 billion - - </a:t>
            </a:r>
            <a:r>
              <a:rPr lang="en-US" dirty="0" smtClean="0"/>
              <a:t>National Nuclear Security Administration FY 2018 nuclear weapons request.</a:t>
            </a:r>
          </a:p>
          <a:p>
            <a:pPr marL="0" indent="0">
              <a:buNone/>
            </a:pPr>
            <a:r>
              <a:rPr lang="en-US" dirty="0" smtClean="0"/>
              <a:t>•  NNSA’s</a:t>
            </a:r>
            <a:r>
              <a:rPr lang="en-US" dirty="0" smtClean="0"/>
              <a:t> nuclear weapons budget in NM </a:t>
            </a:r>
            <a:r>
              <a:rPr lang="en-US" dirty="0" smtClean="0"/>
              <a:t>is increasing</a:t>
            </a:r>
          </a:p>
          <a:p>
            <a:pPr lvl="1"/>
            <a:r>
              <a:rPr lang="en-US" dirty="0" smtClean="0"/>
              <a:t>FY 2016 </a:t>
            </a:r>
            <a:r>
              <a:rPr lang="en-US" dirty="0" smtClean="0"/>
              <a:t>= $3.8B</a:t>
            </a:r>
          </a:p>
          <a:p>
            <a:pPr lvl="1"/>
            <a:r>
              <a:rPr lang="en-US" dirty="0" smtClean="0"/>
              <a:t>FY 2017 </a:t>
            </a:r>
            <a:r>
              <a:rPr lang="en-US" dirty="0" smtClean="0"/>
              <a:t>= $3.5B</a:t>
            </a:r>
          </a:p>
          <a:p>
            <a:pPr lvl="1"/>
            <a:r>
              <a:rPr lang="en-US" dirty="0" smtClean="0"/>
              <a:t>FY 2018 </a:t>
            </a:r>
            <a:r>
              <a:rPr lang="en-US" dirty="0" smtClean="0"/>
              <a:t>= $</a:t>
            </a:r>
            <a:r>
              <a:rPr lang="en-US" dirty="0" smtClean="0"/>
              <a:t>4.0B (40% of nation-wide NNSA spending) </a:t>
            </a:r>
            <a:endParaRPr lang="en-US" dirty="0" smtClean="0"/>
          </a:p>
          <a:p>
            <a:r>
              <a:rPr lang="en-US" dirty="0" smtClean="0"/>
              <a:t>Total Department of Energy </a:t>
            </a:r>
            <a:r>
              <a:rPr lang="en-US" dirty="0"/>
              <a:t>b</a:t>
            </a:r>
            <a:r>
              <a:rPr lang="en-US" dirty="0" smtClean="0"/>
              <a:t>udget </a:t>
            </a:r>
            <a:r>
              <a:rPr lang="en-US" dirty="0" smtClean="0"/>
              <a:t>in NM for </a:t>
            </a:r>
            <a:r>
              <a:rPr lang="en-US" dirty="0" smtClean="0"/>
              <a:t>FY 2018 </a:t>
            </a:r>
            <a:endParaRPr lang="en-US" dirty="0" smtClean="0"/>
          </a:p>
          <a:p>
            <a:pPr lvl="1"/>
            <a:r>
              <a:rPr lang="en-US" dirty="0"/>
              <a:t>$</a:t>
            </a:r>
            <a:r>
              <a:rPr lang="en-US" dirty="0" smtClean="0"/>
              <a:t>5.4B (NM State operating budget is ~$6.1 billion)</a:t>
            </a:r>
            <a:endParaRPr lang="en-US" dirty="0" smtClean="0"/>
          </a:p>
          <a:p>
            <a:pPr lvl="1"/>
            <a:r>
              <a:rPr lang="en-US" dirty="0" smtClean="0"/>
              <a:t>74% of DOE Spending in NM Is </a:t>
            </a:r>
            <a:r>
              <a:rPr lang="en-US" dirty="0" smtClean="0"/>
              <a:t>for </a:t>
            </a:r>
            <a:r>
              <a:rPr lang="en-US" dirty="0"/>
              <a:t>n</a:t>
            </a:r>
            <a:r>
              <a:rPr lang="en-US" dirty="0" smtClean="0"/>
              <a:t>uclear </a:t>
            </a:r>
            <a:r>
              <a:rPr lang="en-US" dirty="0"/>
              <a:t>w</a:t>
            </a:r>
            <a:r>
              <a:rPr lang="en-US" dirty="0" smtClean="0"/>
              <a:t>eapons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LANL Central Mission</a:t>
            </a:r>
            <a:endParaRPr lang="en-US" dirty="0"/>
          </a:p>
        </p:txBody>
      </p:sp>
      <p:pic>
        <p:nvPicPr>
          <p:cNvPr id="4" name="Content Placeholder 3" descr="LANL_central_miss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434" r="-21434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LANL Nuclear Weapons = $1.7B/year</a:t>
            </a:r>
            <a:endParaRPr lang="en-US" sz="4000" dirty="0"/>
          </a:p>
        </p:txBody>
      </p:sp>
      <p:pic>
        <p:nvPicPr>
          <p:cNvPr id="6" name="Content Placeholder 5" descr="FY18 CBR LANL Lab Table Chart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3964" r="-13964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plutonium pit production </a:t>
            </a:r>
            <a:br>
              <a:rPr lang="en-US" dirty="0" smtClean="0"/>
            </a:br>
            <a:r>
              <a:rPr lang="en-US" dirty="0" smtClean="0"/>
              <a:t>at LANL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Plutonium pits are the fissile cores of nuclear weapons. No production is scheduled for the existing stockpile.</a:t>
            </a:r>
          </a:p>
          <a:p>
            <a:r>
              <a:rPr lang="en-US" dirty="0" smtClean="0"/>
              <a:t>Nevertheless, Congress requires capability for 80 pits per year by 2027 (up from 20). Sen. Udall and </a:t>
            </a:r>
            <a:r>
              <a:rPr lang="en-US" dirty="0"/>
              <a:t>H</a:t>
            </a:r>
            <a:r>
              <a:rPr lang="en-US" dirty="0" smtClean="0"/>
              <a:t>einrich in full support. </a:t>
            </a:r>
          </a:p>
          <a:p>
            <a:r>
              <a:rPr lang="en-US" dirty="0" smtClean="0"/>
              <a:t>Future production is for 3 types of “Interoperable Warheads” that will cost ~$50B and the Navy doesn’t want.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5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Sandia Nuclear Weapons = $1.8B/year</a:t>
            </a:r>
            <a:endParaRPr lang="en-US" sz="4000" dirty="0"/>
          </a:p>
        </p:txBody>
      </p:sp>
      <p:pic>
        <p:nvPicPr>
          <p:cNvPr id="4" name="Content Placeholder 3" descr="FY18 CBR Sandia Lab Table Chart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2499" r="-12499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$1.7 Trillion “Modernization”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ICBMs, Heavy Stealth Bombers, Cruise Missiles, Submarines</a:t>
            </a:r>
          </a:p>
          <a:p>
            <a:r>
              <a:rPr lang="en-US" dirty="0" smtClean="0"/>
              <a:t>Rebuilt Nuclear Warheads with New Military Capabilities</a:t>
            </a:r>
          </a:p>
          <a:p>
            <a:r>
              <a:rPr lang="en-US" dirty="0" smtClean="0"/>
              <a:t>Perpetual Cycle of “Life Extension Programs”</a:t>
            </a:r>
          </a:p>
        </p:txBody>
      </p:sp>
      <p:pic>
        <p:nvPicPr>
          <p:cNvPr id="5" name="Content Placeholder 4" descr="W78_MK12A_RV_Minuteman_II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956" r="-5956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Triple Lethality of US Nuclear Weapons Stockpile</a:t>
            </a:r>
            <a:endParaRPr lang="en-US" dirty="0"/>
          </a:p>
        </p:txBody>
      </p:sp>
      <p:pic>
        <p:nvPicPr>
          <p:cNvPr id="6" name="Content Placeholder 5" descr="W-76 Superfuze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0850" b="-30850"/>
          <a:stretch>
            <a:fillRect/>
          </a:stretch>
        </p:blipFill>
        <p:spPr>
          <a:xfrm>
            <a:off x="457200" y="786274"/>
            <a:ext cx="5088006" cy="570200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45206" y="1600200"/>
            <a:ext cx="3141594" cy="4525963"/>
          </a:xfrm>
        </p:spPr>
        <p:txBody>
          <a:bodyPr>
            <a:normAutofit/>
          </a:bodyPr>
          <a:lstStyle/>
          <a:p>
            <a:r>
              <a:rPr lang="en-US" sz="1600" b="1" i="1" dirty="0" smtClean="0"/>
              <a:t>How US nuclear force modernization is undermining strategic stability: The burst-height compensating super-</a:t>
            </a:r>
            <a:r>
              <a:rPr lang="en-US" sz="1600" b="1" i="1" dirty="0" err="1" smtClean="0"/>
              <a:t>fuze</a:t>
            </a:r>
            <a:endParaRPr lang="en-US" sz="1600" b="1" i="1" dirty="0" smtClean="0"/>
          </a:p>
          <a:p>
            <a:endParaRPr lang="en-US" sz="1600" dirty="0" smtClean="0"/>
          </a:p>
          <a:p>
            <a:r>
              <a:rPr lang="en-US" sz="1600" dirty="0" smtClean="0"/>
              <a:t>Hans M. Kristensen, Matthew </a:t>
            </a:r>
            <a:r>
              <a:rPr lang="en-US" sz="1600" dirty="0" err="1" smtClean="0"/>
              <a:t>McKinzie</a:t>
            </a:r>
            <a:r>
              <a:rPr lang="en-US" sz="1600" dirty="0" smtClean="0"/>
              <a:t>, Theodore A. </a:t>
            </a:r>
            <a:r>
              <a:rPr lang="en-US" sz="1600" dirty="0" err="1" smtClean="0"/>
              <a:t>Postol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1 MARCH 2017</a:t>
            </a:r>
          </a:p>
          <a:p>
            <a:endParaRPr lang="en-US" sz="1600" dirty="0" smtClean="0"/>
          </a:p>
          <a:p>
            <a:r>
              <a:rPr lang="en-US" sz="1600" dirty="0" smtClean="0"/>
              <a:t>https://thebulletin.org/how-us-nuclear-force-modernization-undermining-strategic-stability-burst-height-compensating-super10578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498</Words>
  <Application>Microsoft Macintosh PowerPoint</Application>
  <PresentationFormat>On-screen Show (4:3)</PresentationFormat>
  <Paragraphs>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Dismantling the Nuclear Beast</vt:lpstr>
      <vt:lpstr>Nuclear Weapon Ban Treaty</vt:lpstr>
      <vt:lpstr>Nuclear Weapons in NM = $4B/yr</vt:lpstr>
      <vt:lpstr>LANL Central Mission</vt:lpstr>
      <vt:lpstr>LANL Nuclear Weapons = $1.7B/year</vt:lpstr>
      <vt:lpstr>Expanded plutonium pit production  at LANL </vt:lpstr>
      <vt:lpstr>Sandia Nuclear Weapons = $1.8B/year</vt:lpstr>
      <vt:lpstr>$1.7 Trillion “Modernization”</vt:lpstr>
      <vt:lpstr>Triple Lethality of US Nuclear Weapons Stockpile</vt:lpstr>
      <vt:lpstr>Trump Nuclear Posture Review</vt:lpstr>
      <vt:lpstr>The three-fold rationale for nuclear weapons programs in NM is:</vt:lpstr>
      <vt:lpstr>Contact us at www.nukewatch.org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Dismantling the Nuclear Beast</dc:title>
  <dc:creator>Scott Kovac</dc:creator>
  <cp:lastModifiedBy>Jay Coghlan User</cp:lastModifiedBy>
  <cp:revision>21</cp:revision>
  <dcterms:created xsi:type="dcterms:W3CDTF">2017-12-01T17:51:22Z</dcterms:created>
  <dcterms:modified xsi:type="dcterms:W3CDTF">2017-12-01T21:15:54Z</dcterms:modified>
</cp:coreProperties>
</file>